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6"/>
  </p:notesMasterIdLst>
  <p:handoutMasterIdLst>
    <p:handoutMasterId r:id="rId37"/>
  </p:handoutMasterIdLst>
  <p:sldIdLst>
    <p:sldId id="258" r:id="rId2"/>
    <p:sldId id="273" r:id="rId3"/>
    <p:sldId id="271" r:id="rId4"/>
    <p:sldId id="313" r:id="rId5"/>
    <p:sldId id="287" r:id="rId6"/>
    <p:sldId id="265" r:id="rId7"/>
    <p:sldId id="266" r:id="rId8"/>
    <p:sldId id="274" r:id="rId9"/>
    <p:sldId id="289" r:id="rId10"/>
    <p:sldId id="290" r:id="rId11"/>
    <p:sldId id="275" r:id="rId12"/>
    <p:sldId id="292" r:id="rId13"/>
    <p:sldId id="291" r:id="rId14"/>
    <p:sldId id="293" r:id="rId15"/>
    <p:sldId id="294" r:id="rId16"/>
    <p:sldId id="295" r:id="rId17"/>
    <p:sldId id="296" r:id="rId18"/>
    <p:sldId id="308" r:id="rId19"/>
    <p:sldId id="297" r:id="rId20"/>
    <p:sldId id="300" r:id="rId21"/>
    <p:sldId id="309" r:id="rId22"/>
    <p:sldId id="311" r:id="rId23"/>
    <p:sldId id="307" r:id="rId24"/>
    <p:sldId id="314" r:id="rId25"/>
    <p:sldId id="298" r:id="rId26"/>
    <p:sldId id="299" r:id="rId27"/>
    <p:sldId id="301" r:id="rId28"/>
    <p:sldId id="302" r:id="rId29"/>
    <p:sldId id="303" r:id="rId30"/>
    <p:sldId id="304" r:id="rId31"/>
    <p:sldId id="305" r:id="rId32"/>
    <p:sldId id="306" r:id="rId33"/>
    <p:sldId id="312" r:id="rId34"/>
    <p:sldId id="28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060"/>
    <a:srgbClr val="A4D76B"/>
    <a:srgbClr val="FF2F2F"/>
    <a:srgbClr val="80C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FD9AC2-B14F-4604-A325-01E649F5A1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2736F-3B0B-4EDC-A741-C9EE565D65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EE766-827D-4774-9054-9E24DC0FAAF9}" type="datetimeFigureOut">
              <a:rPr lang="en-IN" smtClean="0"/>
              <a:t>18-07-2022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869B9F-D96B-4C6D-9C3F-D6D0AD9198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E2EFC-0A99-4CE3-B88D-28FB22BD91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E2ED6-7298-4895-83C4-2D46558DC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91025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3DBB8-2C8F-4075-A227-84186AD3FB17}" type="datetimeFigureOut">
              <a:rPr lang="en-IN" smtClean="0"/>
              <a:t>18-07-2022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C3CB2-1AB6-4507-96A3-E3D5B65AE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4181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5EEFC-1B43-4735-86B5-FB30CE6BC5BD}" type="datetime1">
              <a:rPr lang="en-IN" smtClean="0"/>
              <a:t>18-07-2022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95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3BC-FD7F-491E-AB59-601DAE9232AB}" type="datetime1">
              <a:rPr lang="en-IN" smtClean="0"/>
              <a:t>18-07-2022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09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B19E-7517-420D-BB7C-772727B1FE1C}" type="datetime1">
              <a:rPr lang="en-IN" smtClean="0"/>
              <a:t>18-07-2022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31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D8C7-597E-4B14-A749-DE921DE084F2}" type="datetime1">
              <a:rPr lang="en-IN" smtClean="0"/>
              <a:t>18-07-2022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66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223B30D-3BD7-4CA2-9AF3-5979BCF7C5B9}" type="datetime1">
              <a:rPr lang="en-IN" smtClean="0"/>
              <a:t>18-07-2022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69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B3D4-30FF-4F87-83E5-707A1029F65D}" type="datetime1">
              <a:rPr lang="en-IN" smtClean="0"/>
              <a:t>18-07-2022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355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3DD5-311B-4A29-A5D6-27923B82C7A2}" type="datetime1">
              <a:rPr lang="en-IN" smtClean="0"/>
              <a:t>18-07-2022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71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B13A-5AAC-4C4B-A594-1C445FE77BB6}" type="datetime1">
              <a:rPr lang="en-IN" smtClean="0"/>
              <a:t>18-07-2022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01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22398-436E-4B0C-A94D-FC76D9CB1883}" type="datetime1">
              <a:rPr lang="en-IN" smtClean="0"/>
              <a:t>18-07-2022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19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F061-EE27-471E-9762-11CD32682D93}" type="datetime1">
              <a:rPr lang="en-IN" smtClean="0"/>
              <a:t>18-07-2022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83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C83D-376A-4731-BF98-D0DF7D47B294}" type="datetime1">
              <a:rPr lang="en-IN" smtClean="0"/>
              <a:t>18-07-2022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1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D933A76-5157-44BF-9EDA-A388FC487F14}" type="datetime1">
              <a:rPr lang="en-IN" smtClean="0"/>
              <a:t>18-07-2022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7D269DE-B05B-479D-A37F-175D1E94B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95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F741-874F-4D6C-B6FD-C5AD74FA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9" y="73175"/>
            <a:ext cx="12020782" cy="206223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EXPLORATORY DATA ANALYSIS AND EMOTION DETECTION ON WHATSAPP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EC64-F821-44D3-9944-44D8FFD4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9" y="5098854"/>
            <a:ext cx="11310732" cy="153905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dirty="0"/>
              <a:t>     By :								  Project Guide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400" dirty="0"/>
              <a:t>     Purushottam Kumar					  Dr. T. Mala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400" dirty="0"/>
              <a:t>     2020178043 MCA (R) 					( Associate Professor 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3E5E7-A057-4122-9B7B-4FED2A398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83858-6406-EDB9-29E0-4BA4A0EEC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02" y="2571473"/>
            <a:ext cx="3272953" cy="1933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A86F63-759E-BBB7-A7BE-3FAFD5DC9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75" y="2172553"/>
            <a:ext cx="4936112" cy="24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2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BD6B-8241-4FBC-B582-37EC5B4C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55" y="156919"/>
            <a:ext cx="5952715" cy="936385"/>
          </a:xfrm>
        </p:spPr>
        <p:txBody>
          <a:bodyPr>
            <a:normAutofit/>
          </a:bodyPr>
          <a:lstStyle/>
          <a:p>
            <a:r>
              <a:rPr lang="en-IN" sz="3800" b="1" dirty="0"/>
              <a:t>Pre-processing Module-</a:t>
            </a:r>
            <a:r>
              <a:rPr lang="en-IN" sz="3800" b="1" dirty="0" err="1"/>
              <a:t>i</a:t>
            </a:r>
            <a:endParaRPr lang="en-IN" sz="3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10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616FA-6C0D-BE8A-527B-4FB4E7FF0B0B}"/>
              </a:ext>
            </a:extLst>
          </p:cNvPr>
          <p:cNvSpPr txBox="1"/>
          <p:nvPr/>
        </p:nvSpPr>
        <p:spPr>
          <a:xfrm>
            <a:off x="338755" y="1044881"/>
            <a:ext cx="10683741" cy="11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"/>
              <a:tabLst>
                <a:tab pos="630555" algn="l"/>
                <a:tab pos="1260475" algn="l"/>
              </a:tabLst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Responsible for cleaning, clustering, feature addition, visualisation and further pre-process the text data.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630555" algn="l"/>
                <a:tab pos="1260475" algn="l"/>
              </a:tabLst>
            </a:pP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Time-Stamp separation (Splitting Fields)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630555" algn="l"/>
                <a:tab pos="1260475" algn="l"/>
              </a:tabLs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Using Regular Expression extracting the Time-stamp from given conversation</a:t>
            </a:r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B07AA7-9178-6407-15BC-2DAF0475986A}"/>
              </a:ext>
            </a:extLst>
          </p:cNvPr>
          <p:cNvSpPr/>
          <p:nvPr/>
        </p:nvSpPr>
        <p:spPr>
          <a:xfrm>
            <a:off x="5885364" y="5198619"/>
            <a:ext cx="545479" cy="3741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7DD57C-0D05-0062-DA3B-1B82A338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13" y="4451672"/>
            <a:ext cx="5545211" cy="18424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06AD92-7AF4-78C9-BECA-3F190683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576"/>
          <a:stretch/>
        </p:blipFill>
        <p:spPr>
          <a:xfrm>
            <a:off x="6476166" y="4451672"/>
            <a:ext cx="1021677" cy="18424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BC6345-6F26-4232-D576-394493FA4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0"/>
          <a:stretch/>
        </p:blipFill>
        <p:spPr>
          <a:xfrm>
            <a:off x="338755" y="2337865"/>
            <a:ext cx="11234891" cy="12098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73DDFB-25C1-D7D9-B4BE-04389A8C3FAB}"/>
              </a:ext>
            </a:extLst>
          </p:cNvPr>
          <p:cNvSpPr txBox="1"/>
          <p:nvPr/>
        </p:nvSpPr>
        <p:spPr>
          <a:xfrm>
            <a:off x="302513" y="3900080"/>
            <a:ext cx="2454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Input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0D52DA-8D0C-8899-FD05-CAE56065B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5" r="12056"/>
          <a:stretch/>
        </p:blipFill>
        <p:spPr>
          <a:xfrm>
            <a:off x="7959437" y="4418660"/>
            <a:ext cx="3855028" cy="184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0EB8C3-C0A0-3CC7-E772-8E900B1FBB72}"/>
              </a:ext>
            </a:extLst>
          </p:cNvPr>
          <p:cNvSpPr txBox="1"/>
          <p:nvPr/>
        </p:nvSpPr>
        <p:spPr>
          <a:xfrm>
            <a:off x="7186442" y="3951476"/>
            <a:ext cx="2454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Output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75D8AB-D77B-FF79-F428-9DCBA869D8E6}"/>
              </a:ext>
            </a:extLst>
          </p:cNvPr>
          <p:cNvSpPr txBox="1"/>
          <p:nvPr/>
        </p:nvSpPr>
        <p:spPr>
          <a:xfrm>
            <a:off x="7458087" y="4985930"/>
            <a:ext cx="227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5225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11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616FA-6C0D-BE8A-527B-4FB4E7FF0B0B}"/>
              </a:ext>
            </a:extLst>
          </p:cNvPr>
          <p:cNvSpPr txBox="1"/>
          <p:nvPr/>
        </p:nvSpPr>
        <p:spPr>
          <a:xfrm>
            <a:off x="338755" y="1020426"/>
            <a:ext cx="7205045" cy="150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tabLst>
                <a:tab pos="630555" algn="l"/>
                <a:tab pos="1260475" algn="l"/>
              </a:tabLst>
            </a:pPr>
            <a:r>
              <a:rPr lang="en-IN" b="1" dirty="0">
                <a:latin typeface="Times New Roman" panose="02020603050405020304" pitchFamily="18" charset="0"/>
                <a:cs typeface="Mangal" panose="02040503050203030202" pitchFamily="18" charset="0"/>
              </a:rPr>
              <a:t>2.      Data Frame Creation 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630555" algn="l"/>
                <a:tab pos="1260475" algn="l"/>
              </a:tabLst>
            </a:pPr>
            <a:r>
              <a:rPr lang="en-IN" sz="1400" dirty="0">
                <a:latin typeface="Times New Roman" panose="02020603050405020304" pitchFamily="18" charset="0"/>
                <a:cs typeface="Mangal" panose="02040503050203030202" pitchFamily="18" charset="0"/>
              </a:rPr>
              <a:t>From Text file, creation of dataframe will help in further processing.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630555" algn="l"/>
                <a:tab pos="1260475" algn="l"/>
              </a:tabLst>
            </a:pPr>
            <a:r>
              <a:rPr lang="en-IN" sz="1400" dirty="0">
                <a:latin typeface="Times New Roman" panose="02020603050405020304" pitchFamily="18" charset="0"/>
                <a:cs typeface="Mangal" panose="02040503050203030202" pitchFamily="18" charset="0"/>
              </a:rPr>
              <a:t>Using pandas to create dataframe from separated timestamp.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"/>
              <a:tabLst>
                <a:tab pos="630555" algn="l"/>
                <a:tab pos="1260475" algn="l"/>
              </a:tabLst>
            </a:pP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B07AA7-9178-6407-15BC-2DAF0475986A}"/>
              </a:ext>
            </a:extLst>
          </p:cNvPr>
          <p:cNvSpPr/>
          <p:nvPr/>
        </p:nvSpPr>
        <p:spPr>
          <a:xfrm>
            <a:off x="6196995" y="5233186"/>
            <a:ext cx="376142" cy="3710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06AD92-7AF4-78C9-BECA-3F190683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576"/>
          <a:stretch/>
        </p:blipFill>
        <p:spPr>
          <a:xfrm>
            <a:off x="575941" y="4497505"/>
            <a:ext cx="1021677" cy="18424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73DDFB-25C1-D7D9-B4BE-04389A8C3FAB}"/>
              </a:ext>
            </a:extLst>
          </p:cNvPr>
          <p:cNvSpPr txBox="1"/>
          <p:nvPr/>
        </p:nvSpPr>
        <p:spPr>
          <a:xfrm>
            <a:off x="1415425" y="3973078"/>
            <a:ext cx="2454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Input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0D52DA-8D0C-8899-FD05-CAE56065B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5" r="12056"/>
          <a:stretch/>
        </p:blipFill>
        <p:spPr>
          <a:xfrm>
            <a:off x="2098968" y="4497505"/>
            <a:ext cx="3855028" cy="184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0EB8C3-C0A0-3CC7-E772-8E900B1FBB72}"/>
              </a:ext>
            </a:extLst>
          </p:cNvPr>
          <p:cNvSpPr txBox="1"/>
          <p:nvPr/>
        </p:nvSpPr>
        <p:spPr>
          <a:xfrm>
            <a:off x="7772850" y="4007589"/>
            <a:ext cx="2454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Output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75D8AB-D77B-FF79-F428-9DCBA869D8E6}"/>
              </a:ext>
            </a:extLst>
          </p:cNvPr>
          <p:cNvSpPr txBox="1"/>
          <p:nvPr/>
        </p:nvSpPr>
        <p:spPr>
          <a:xfrm>
            <a:off x="1597618" y="4978033"/>
            <a:ext cx="227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+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C1C84E-CB8D-125A-FACF-E750F712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88" y="2277621"/>
            <a:ext cx="6114886" cy="16003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DE5D60-ECC5-39BB-3AAF-EAC817E10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136" y="4497505"/>
            <a:ext cx="5215824" cy="184242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BBDF8A-A105-8DD7-F6EA-C8C2A85F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55" y="156919"/>
            <a:ext cx="5952715" cy="936385"/>
          </a:xfrm>
        </p:spPr>
        <p:txBody>
          <a:bodyPr>
            <a:normAutofit/>
          </a:bodyPr>
          <a:lstStyle/>
          <a:p>
            <a:r>
              <a:rPr lang="en-IN" sz="3800" b="1" dirty="0"/>
              <a:t>Pre-processing Module-ii</a:t>
            </a:r>
          </a:p>
        </p:txBody>
      </p:sp>
    </p:spTree>
    <p:extLst>
      <p:ext uri="{BB962C8B-B14F-4D97-AF65-F5344CB8AC3E}">
        <p14:creationId xmlns:p14="http://schemas.microsoft.com/office/powerpoint/2010/main" val="371921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12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616FA-6C0D-BE8A-527B-4FB4E7FF0B0B}"/>
              </a:ext>
            </a:extLst>
          </p:cNvPr>
          <p:cNvSpPr txBox="1"/>
          <p:nvPr/>
        </p:nvSpPr>
        <p:spPr>
          <a:xfrm>
            <a:off x="338755" y="1106367"/>
            <a:ext cx="7205045" cy="20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tabLst>
                <a:tab pos="630555" algn="l"/>
                <a:tab pos="1260475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3.   </a:t>
            </a: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Date and Time Format conversation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630555" algn="l"/>
                <a:tab pos="1260475" algn="l"/>
              </a:tabLs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Converting 12-hr time to 24-hr clock.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630555" algn="l"/>
                <a:tab pos="1260475" algn="l"/>
              </a:tabLs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Detect different date format an convert it to YYYY/MM/DD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1" indent="-342900">
              <a:lnSpc>
                <a:spcPct val="150000"/>
              </a:lnSpc>
              <a:spcAft>
                <a:spcPts val="800"/>
              </a:spcAft>
              <a:buAutoNum type="arabicPeriod" startAt="4"/>
              <a:tabLst>
                <a:tab pos="630555" algn="l"/>
                <a:tab pos="1260475" algn="l"/>
              </a:tabLst>
            </a:pPr>
            <a:r>
              <a:rPr lang="en-IN" sz="1600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User and Message Separation</a:t>
            </a:r>
          </a:p>
          <a:p>
            <a:pPr marL="742950" lvl="2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30555" algn="l"/>
                <a:tab pos="1260475" algn="l"/>
              </a:tabLst>
            </a:pP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Using Regular Expression pattern to splitting message and user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B07AA7-9178-6407-15BC-2DAF0475986A}"/>
              </a:ext>
            </a:extLst>
          </p:cNvPr>
          <p:cNvSpPr/>
          <p:nvPr/>
        </p:nvSpPr>
        <p:spPr>
          <a:xfrm>
            <a:off x="6372528" y="5231487"/>
            <a:ext cx="376142" cy="3710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73DDFB-25C1-D7D9-B4BE-04389A8C3FAB}"/>
              </a:ext>
            </a:extLst>
          </p:cNvPr>
          <p:cNvSpPr txBox="1"/>
          <p:nvPr/>
        </p:nvSpPr>
        <p:spPr>
          <a:xfrm>
            <a:off x="675859" y="3987698"/>
            <a:ext cx="2454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0EB8C3-C0A0-3CC7-E772-8E900B1FBB72}"/>
              </a:ext>
            </a:extLst>
          </p:cNvPr>
          <p:cNvSpPr txBox="1"/>
          <p:nvPr/>
        </p:nvSpPr>
        <p:spPr>
          <a:xfrm>
            <a:off x="7772850" y="4007589"/>
            <a:ext cx="2454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Output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DE5D60-ECC5-39BB-3AAF-EAC817E10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58" y="4630879"/>
            <a:ext cx="5437833" cy="1920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5585D-5684-ADA4-93A0-457ADE68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818" y="1093304"/>
            <a:ext cx="5058105" cy="2785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DACD1-E983-A8D2-622C-22B255CD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418" y="4496506"/>
            <a:ext cx="4121878" cy="2008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53162-BE63-924A-2E10-3CF1AF07C5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410"/>
          <a:stretch/>
        </p:blipFill>
        <p:spPr>
          <a:xfrm>
            <a:off x="1239658" y="3159545"/>
            <a:ext cx="3782331" cy="74653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288E9FD-024B-B081-45D1-6CEC1859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55" y="156919"/>
            <a:ext cx="6221071" cy="936385"/>
          </a:xfrm>
        </p:spPr>
        <p:txBody>
          <a:bodyPr>
            <a:normAutofit/>
          </a:bodyPr>
          <a:lstStyle/>
          <a:p>
            <a:r>
              <a:rPr lang="en-IN" sz="3800" b="1" dirty="0"/>
              <a:t>Pre-processing Module-iii</a:t>
            </a:r>
          </a:p>
        </p:txBody>
      </p:sp>
    </p:spTree>
    <p:extLst>
      <p:ext uri="{BB962C8B-B14F-4D97-AF65-F5344CB8AC3E}">
        <p14:creationId xmlns:p14="http://schemas.microsoft.com/office/powerpoint/2010/main" val="253274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13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616FA-6C0D-BE8A-527B-4FB4E7FF0B0B}"/>
              </a:ext>
            </a:extLst>
          </p:cNvPr>
          <p:cNvSpPr txBox="1"/>
          <p:nvPr/>
        </p:nvSpPr>
        <p:spPr>
          <a:xfrm>
            <a:off x="338755" y="947343"/>
            <a:ext cx="7205045" cy="334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800"/>
              </a:spcAft>
              <a:tabLst>
                <a:tab pos="630555" algn="l"/>
                <a:tab pos="1260475" algn="l"/>
              </a:tabLst>
            </a:pPr>
            <a:r>
              <a:rPr lang="en-IN" b="1" dirty="0">
                <a:latin typeface="Times New Roman" panose="02020603050405020304" pitchFamily="18" charset="0"/>
                <a:cs typeface="Mangal" panose="02040503050203030202" pitchFamily="18" charset="0"/>
              </a:rPr>
              <a:t>5.     Feature Addition / Extraction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Extracting Day, Month, Year from Date using </a:t>
            </a:r>
            <a:r>
              <a:rPr lang="en-IN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RegEx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Extracting Hour, Min from Time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Adding them as new feature in dataframe.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630555" algn="l"/>
                <a:tab pos="1260475" algn="l"/>
              </a:tabLst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Adding two more features as Word count, total characters involved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630555" algn="l"/>
                <a:tab pos="1260475" algn="l"/>
              </a:tabLst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Total attributes reached up to 26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1" indent="-342900">
              <a:lnSpc>
                <a:spcPct val="150000"/>
              </a:lnSpc>
              <a:spcAft>
                <a:spcPts val="800"/>
              </a:spcAft>
              <a:buAutoNum type="arabicPeriod" startAt="6"/>
              <a:tabLst>
                <a:tab pos="630555" algn="l"/>
                <a:tab pos="1260475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Final Data Frame</a:t>
            </a:r>
          </a:p>
          <a:p>
            <a:pPr marL="0" lvl="1">
              <a:lnSpc>
                <a:spcPct val="150000"/>
              </a:lnSpc>
              <a:spcAft>
                <a:spcPts val="800"/>
              </a:spcAft>
              <a:tabLst>
                <a:tab pos="630555" algn="l"/>
                <a:tab pos="1260475" algn="l"/>
              </a:tabLst>
            </a:pPr>
            <a:endParaRPr lang="en-IN" sz="1600" b="1" dirty="0"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0EB8C3-C0A0-3CC7-E772-8E900B1FBB72}"/>
              </a:ext>
            </a:extLst>
          </p:cNvPr>
          <p:cNvSpPr txBox="1"/>
          <p:nvPr/>
        </p:nvSpPr>
        <p:spPr>
          <a:xfrm>
            <a:off x="7772850" y="4007589"/>
            <a:ext cx="2454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4E1632-28C8-ADD6-327F-6E90194B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626" y="585044"/>
            <a:ext cx="3270925" cy="3163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9282A9-AA6D-B8D5-ECBF-DA6EBA94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06" y="3835069"/>
            <a:ext cx="8236226" cy="2839418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057DBD6-8E0A-280E-4D84-234B76F71CE4}"/>
              </a:ext>
            </a:extLst>
          </p:cNvPr>
          <p:cNvSpPr/>
          <p:nvPr/>
        </p:nvSpPr>
        <p:spPr>
          <a:xfrm>
            <a:off x="7772850" y="1931858"/>
            <a:ext cx="614680" cy="4701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99A704A-F4E7-CF65-93F1-58EE5E562093}"/>
              </a:ext>
            </a:extLst>
          </p:cNvPr>
          <p:cNvSpPr txBox="1">
            <a:spLocks/>
          </p:cNvSpPr>
          <p:nvPr/>
        </p:nvSpPr>
        <p:spPr>
          <a:xfrm>
            <a:off x="338755" y="156919"/>
            <a:ext cx="5952715" cy="936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800" b="1" dirty="0"/>
              <a:t>Pre-processing Module-</a:t>
            </a:r>
            <a:r>
              <a:rPr lang="en-IN" sz="3800" b="1" dirty="0" err="1"/>
              <a:t>iV</a:t>
            </a:r>
            <a:endParaRPr lang="en-IN" sz="3800" b="1" dirty="0"/>
          </a:p>
        </p:txBody>
      </p:sp>
    </p:spTree>
    <p:extLst>
      <p:ext uri="{BB962C8B-B14F-4D97-AF65-F5344CB8AC3E}">
        <p14:creationId xmlns:p14="http://schemas.microsoft.com/office/powerpoint/2010/main" val="203225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BD6B-8241-4FBC-B582-37EC5B4C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0" y="111316"/>
            <a:ext cx="9978063" cy="952171"/>
          </a:xfrm>
        </p:spPr>
        <p:txBody>
          <a:bodyPr>
            <a:normAutofit/>
          </a:bodyPr>
          <a:lstStyle/>
          <a:p>
            <a:r>
              <a:rPr lang="en-IN" sz="4000" b="1" dirty="0"/>
              <a:t>Exploratory Data Analysis-</a:t>
            </a:r>
            <a:r>
              <a:rPr lang="en-IN" sz="4000" b="1" dirty="0" err="1"/>
              <a:t>i</a:t>
            </a:r>
            <a:endParaRPr lang="en-IN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14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616FA-6C0D-BE8A-527B-4FB4E7FF0B0B}"/>
              </a:ext>
            </a:extLst>
          </p:cNvPr>
          <p:cNvSpPr txBox="1"/>
          <p:nvPr/>
        </p:nvSpPr>
        <p:spPr>
          <a:xfrm>
            <a:off x="338755" y="1255452"/>
            <a:ext cx="11693395" cy="3084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"/>
              <a:tabLst>
                <a:tab pos="1260475" algn="l"/>
              </a:tabLst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Multiples sub-modules are involved in EDA process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1260475" algn="l"/>
              </a:tabLst>
            </a:pPr>
            <a:r>
              <a:rPr lang="en-IN" sz="13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Fetch_stats</a:t>
            </a:r>
            <a:r>
              <a:rPr lang="en-IN" sz="1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sub-module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Going through all the messages and filtering the users, URLs , Message and words </a:t>
            </a:r>
          </a:p>
          <a:p>
            <a:pPr lvl="1" algn="just">
              <a:lnSpc>
                <a:spcPct val="150000"/>
              </a:lnSpc>
              <a:tabLst>
                <a:tab pos="1260475" algn="l"/>
              </a:tabLst>
            </a:pP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      and counting them.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For URL identification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URLSurf</a:t>
            </a: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library is used.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Returning statistical information from function</a:t>
            </a:r>
          </a:p>
          <a:p>
            <a:pPr lvl="1" algn="just">
              <a:lnSpc>
                <a:spcPct val="150000"/>
              </a:lnSpc>
              <a:tabLst>
                <a:tab pos="1260475" algn="l"/>
              </a:tabLst>
            </a:pP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1260475" algn="l"/>
              </a:tabLst>
            </a:pPr>
            <a:r>
              <a:rPr lang="en-IN" sz="1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Timeline sub-module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Analysing the time in a day and weekday during which most conversation has been occurred.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It also helps in predicting that which tine us best to send </a:t>
            </a:r>
            <a:r>
              <a:rPr lang="en-IN" sz="13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msg</a:t>
            </a: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so that we can get response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0EB8C3-C0A0-3CC7-E772-8E900B1FBB72}"/>
              </a:ext>
            </a:extLst>
          </p:cNvPr>
          <p:cNvSpPr txBox="1"/>
          <p:nvPr/>
        </p:nvSpPr>
        <p:spPr>
          <a:xfrm>
            <a:off x="7343361" y="1307582"/>
            <a:ext cx="2454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EF69D-90F5-E1E5-13A5-0A35F76D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774" y="1707692"/>
            <a:ext cx="4647376" cy="1586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3A2D2-3C94-3659-C233-1CB08CF2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85096"/>
            <a:ext cx="7364896" cy="1981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1F400-124F-15A7-521E-354632DE2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843" y="4657331"/>
            <a:ext cx="3291509" cy="20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05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15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616FA-6C0D-BE8A-527B-4FB4E7FF0B0B}"/>
              </a:ext>
            </a:extLst>
          </p:cNvPr>
          <p:cNvSpPr txBox="1"/>
          <p:nvPr/>
        </p:nvSpPr>
        <p:spPr>
          <a:xfrm>
            <a:off x="338755" y="1255452"/>
            <a:ext cx="11693395" cy="1029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tabLst>
                <a:tab pos="1260475" algn="l"/>
              </a:tabLst>
            </a:pPr>
            <a:r>
              <a:rPr lang="en-IN" sz="1300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3</a:t>
            </a:r>
            <a:r>
              <a:rPr lang="en-IN" sz="1600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      </a:t>
            </a: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Total Msg and avg word length sub-module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Separating each user message and applying count to identify busiest user.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Fetching top users from chat by most no of messages and average length of messages.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0EB8C3-C0A0-3CC7-E772-8E900B1FBB72}"/>
              </a:ext>
            </a:extLst>
          </p:cNvPr>
          <p:cNvSpPr txBox="1"/>
          <p:nvPr/>
        </p:nvSpPr>
        <p:spPr>
          <a:xfrm>
            <a:off x="338755" y="2351190"/>
            <a:ext cx="2454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EB847-DAAE-6616-930F-ACD57CA3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50" y="2886583"/>
            <a:ext cx="4013760" cy="1799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45076D-638F-E32B-7C40-7988E0B1F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0" y="4795090"/>
            <a:ext cx="4013760" cy="1794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B03B82-FE0F-7631-ED35-870B91EC6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777" y="3690506"/>
            <a:ext cx="7467429" cy="28682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21C958-6FBD-DA37-C122-C7BF161D133A}"/>
              </a:ext>
            </a:extLst>
          </p:cNvPr>
          <p:cNvSpPr txBox="1">
            <a:spLocks/>
          </p:cNvSpPr>
          <p:nvPr/>
        </p:nvSpPr>
        <p:spPr>
          <a:xfrm>
            <a:off x="159850" y="111316"/>
            <a:ext cx="9978063" cy="95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/>
              <a:t>Exploratory Data Analysis-ii</a:t>
            </a:r>
          </a:p>
        </p:txBody>
      </p:sp>
    </p:spTree>
    <p:extLst>
      <p:ext uri="{BB962C8B-B14F-4D97-AF65-F5344CB8AC3E}">
        <p14:creationId xmlns:p14="http://schemas.microsoft.com/office/powerpoint/2010/main" val="3417967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16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616FA-6C0D-BE8A-527B-4FB4E7FF0B0B}"/>
              </a:ext>
            </a:extLst>
          </p:cNvPr>
          <p:cNvSpPr txBox="1"/>
          <p:nvPr/>
        </p:nvSpPr>
        <p:spPr>
          <a:xfrm>
            <a:off x="338755" y="1255452"/>
            <a:ext cx="6181315" cy="1029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tabLst>
                <a:tab pos="1260475" algn="l"/>
              </a:tabLst>
            </a:pPr>
            <a:r>
              <a:rPr lang="en-IN" sz="1600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4.      </a:t>
            </a: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Activity Map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Displaying engagement in form of Heat Map.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0475" algn="l"/>
              </a:tabLst>
            </a:pPr>
            <a:r>
              <a:rPr lang="en-IN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Fetching day wise activity with respect to time as well.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0EB8C3-C0A0-3CC7-E772-8E900B1FBB72}"/>
              </a:ext>
            </a:extLst>
          </p:cNvPr>
          <p:cNvSpPr txBox="1"/>
          <p:nvPr/>
        </p:nvSpPr>
        <p:spPr>
          <a:xfrm>
            <a:off x="338755" y="2351190"/>
            <a:ext cx="2454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4FC1D7-E3B1-2FAB-BDD5-1F4547BE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91" y="2807084"/>
            <a:ext cx="4013760" cy="1741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B0FC3F-419F-D05F-0573-E351BE00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85" y="3693461"/>
            <a:ext cx="7560365" cy="3090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A114D9-366F-F920-8693-464BC16D8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025" y="1580322"/>
            <a:ext cx="6701125" cy="19669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72B0E9-9243-F8DC-6DD9-A79816040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88"/>
          <a:stretch/>
        </p:blipFill>
        <p:spPr>
          <a:xfrm>
            <a:off x="398391" y="4604529"/>
            <a:ext cx="3210874" cy="21796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F97349-9097-03FA-67A0-3F07A043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0" y="111316"/>
            <a:ext cx="9978063" cy="952171"/>
          </a:xfrm>
        </p:spPr>
        <p:txBody>
          <a:bodyPr>
            <a:normAutofit/>
          </a:bodyPr>
          <a:lstStyle/>
          <a:p>
            <a:r>
              <a:rPr lang="en-IN" sz="4000" b="1" dirty="0"/>
              <a:t>Exploratory Data Analysis-iii</a:t>
            </a:r>
          </a:p>
        </p:txBody>
      </p:sp>
    </p:spTree>
    <p:extLst>
      <p:ext uri="{BB962C8B-B14F-4D97-AF65-F5344CB8AC3E}">
        <p14:creationId xmlns:p14="http://schemas.microsoft.com/office/powerpoint/2010/main" val="155109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17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616FA-6C0D-BE8A-527B-4FB4E7FF0B0B}"/>
              </a:ext>
            </a:extLst>
          </p:cNvPr>
          <p:cNvSpPr txBox="1"/>
          <p:nvPr/>
        </p:nvSpPr>
        <p:spPr>
          <a:xfrm>
            <a:off x="266770" y="1063487"/>
            <a:ext cx="697668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tabLst>
                <a:tab pos="1260475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5.   Weekly and Monthly Activity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260475" algn="l"/>
              </a:tabLs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Heatmap representation of monthly and weekly activity</a:t>
            </a:r>
          </a:p>
          <a:p>
            <a:pPr lvl="0">
              <a:lnSpc>
                <a:spcPct val="150000"/>
              </a:lnSpc>
              <a:tabLst>
                <a:tab pos="1260475" algn="l"/>
              </a:tabLs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6.  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Stop Words &amp; Word Cloud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lvl="1" algn="just">
              <a:lnSpc>
                <a:spcPct val="150000"/>
              </a:lnSpc>
              <a:tabLst>
                <a:tab pos="1260475" algn="l"/>
              </a:tabLst>
            </a:pP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82B9F-2824-E69D-C2C4-4C1D37A34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37" y="2563741"/>
            <a:ext cx="6093294" cy="4054311"/>
          </a:xfrm>
          <a:prstGeom prst="rect">
            <a:avLst/>
          </a:prstGeom>
        </p:spPr>
      </p:pic>
      <p:pic>
        <p:nvPicPr>
          <p:cNvPr id="12" name="Picture 2" descr="Simple word cloud in Python. 💡 Wordcloud is a technique for… | by Zolzaya  Luvsandorj | Towards Data Science">
            <a:extLst>
              <a:ext uri="{FF2B5EF4-FFF2-40B4-BE49-F238E27FC236}">
                <a16:creationId xmlns:a16="http://schemas.microsoft.com/office/drawing/2014/main" id="{D23B1A3E-21F5-8207-324A-B42D5B7AB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00" y="4017848"/>
            <a:ext cx="3931305" cy="262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C5234-A496-91B8-CD8A-343CE563B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01" y="2563741"/>
            <a:ext cx="3931305" cy="12810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D6B0A3E-B7D4-3A81-E243-ABC524DE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0" y="111316"/>
            <a:ext cx="9978063" cy="952171"/>
          </a:xfrm>
        </p:spPr>
        <p:txBody>
          <a:bodyPr>
            <a:normAutofit/>
          </a:bodyPr>
          <a:lstStyle/>
          <a:p>
            <a:r>
              <a:rPr lang="en-IN" sz="4000" b="1" dirty="0"/>
              <a:t>Exploratory Data Analysis-iv</a:t>
            </a:r>
          </a:p>
        </p:txBody>
      </p:sp>
    </p:spTree>
    <p:extLst>
      <p:ext uri="{BB962C8B-B14F-4D97-AF65-F5344CB8AC3E}">
        <p14:creationId xmlns:p14="http://schemas.microsoft.com/office/powerpoint/2010/main" val="3981037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AFAADF2-BA1A-0A96-CBB1-CCB1FC7B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514" y="1928192"/>
            <a:ext cx="4820478" cy="2668656"/>
          </a:xfrm>
        </p:spPr>
        <p:txBody>
          <a:bodyPr>
            <a:normAutofit/>
          </a:bodyPr>
          <a:lstStyle/>
          <a:p>
            <a:r>
              <a:rPr lang="en-IN" sz="6000" b="1" dirty="0"/>
              <a:t>Lstm module</a:t>
            </a:r>
          </a:p>
        </p:txBody>
      </p:sp>
    </p:spTree>
    <p:extLst>
      <p:ext uri="{BB962C8B-B14F-4D97-AF65-F5344CB8AC3E}">
        <p14:creationId xmlns:p14="http://schemas.microsoft.com/office/powerpoint/2010/main" val="456012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58C9E8-E746-5A5A-9E90-7D8CC99033C9}"/>
              </a:ext>
            </a:extLst>
          </p:cNvPr>
          <p:cNvSpPr/>
          <p:nvPr/>
        </p:nvSpPr>
        <p:spPr>
          <a:xfrm>
            <a:off x="159850" y="337096"/>
            <a:ext cx="2702620" cy="755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600" b="1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19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32A472-7E8F-A05B-E5A4-D47A5008A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" t="24004" r="1375" b="4562"/>
          <a:stretch/>
        </p:blipFill>
        <p:spPr>
          <a:xfrm>
            <a:off x="159850" y="3041374"/>
            <a:ext cx="11901897" cy="3666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CD6B54-B264-7EEF-2AC7-16271FAC60DC}"/>
              </a:ext>
            </a:extLst>
          </p:cNvPr>
          <p:cNvSpPr txBox="1"/>
          <p:nvPr/>
        </p:nvSpPr>
        <p:spPr>
          <a:xfrm>
            <a:off x="238539" y="1154283"/>
            <a:ext cx="11712669" cy="1275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700" b="1" dirty="0">
                <a:latin typeface="Candara" panose="020E0502030303020204" pitchFamily="34" charset="0"/>
                <a:cs typeface="Calibri" panose="020F0502020204030204" pitchFamily="34" charset="0"/>
              </a:rPr>
              <a:t>Train.txt  </a:t>
            </a:r>
            <a:r>
              <a:rPr lang="en-IN" dirty="0"/>
              <a:t>	-	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The model sees and learns from this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700" b="1" dirty="0">
                <a:latin typeface="Candara" panose="020E0502030303020204" pitchFamily="34" charset="0"/>
                <a:cs typeface="Calibri" panose="020F0502020204030204" pitchFamily="34" charset="0"/>
              </a:rPr>
              <a:t>Val.txt		</a:t>
            </a:r>
            <a:r>
              <a:rPr lang="en-IN" dirty="0"/>
              <a:t>-	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Provides an unbiased evaluation of a model fit on the training dataset while tuning model hyperparameters.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700" b="1" dirty="0">
                <a:latin typeface="Candara" panose="020E0502030303020204" pitchFamily="34" charset="0"/>
                <a:cs typeface="Calibri" panose="020F0502020204030204" pitchFamily="34" charset="0"/>
              </a:rPr>
              <a:t>Test.txt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	-	Provides an unbiased evaluation of a final model fit on the training dataset.</a:t>
            </a:r>
          </a:p>
        </p:txBody>
      </p:sp>
    </p:spTree>
    <p:extLst>
      <p:ext uri="{BB962C8B-B14F-4D97-AF65-F5344CB8AC3E}">
        <p14:creationId xmlns:p14="http://schemas.microsoft.com/office/powerpoint/2010/main" val="424153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4A19-6A07-420E-A384-23D36250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4" y="305491"/>
            <a:ext cx="10492413" cy="1325563"/>
          </a:xfrm>
        </p:spPr>
        <p:txBody>
          <a:bodyPr>
            <a:normAutofit/>
          </a:bodyPr>
          <a:lstStyle/>
          <a:p>
            <a:r>
              <a:rPr lang="en-IN" sz="48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99DB-460F-4373-8619-57103F405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98" y="1631054"/>
            <a:ext cx="11506198" cy="251283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Existing system has limitation to analyze text data especially chat conversation and detecting emotion from text is also a major concern.  </a:t>
            </a:r>
          </a:p>
          <a:p>
            <a:pPr algn="just">
              <a:lnSpc>
                <a:spcPct val="150000"/>
              </a:lnSpc>
            </a:pPr>
            <a:r>
              <a:rPr lang="en-US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develop a system that can analyze WhatsApp chats using 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ata Analysis</a:t>
            </a:r>
            <a:r>
              <a:rPr lang="en-US" sz="22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illustrate in more visual format to identify hidden insights.</a:t>
            </a:r>
          </a:p>
          <a:p>
            <a:pPr algn="just">
              <a:lnSpc>
                <a:spcPct val="150000"/>
              </a:lnSpc>
            </a:pPr>
            <a:r>
              <a:rPr lang="en-US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detect 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emotion from text using </a:t>
            </a:r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( Long Short Term Memory )</a:t>
            </a:r>
            <a:endParaRPr lang="en-US" sz="22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17838-1798-47FC-9968-DD8E05E8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379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loVE | Mustafa Murat ARAT">
            <a:extLst>
              <a:ext uri="{FF2B5EF4-FFF2-40B4-BE49-F238E27FC236}">
                <a16:creationId xmlns:a16="http://schemas.microsoft.com/office/drawing/2014/main" id="{36195C55-DC15-1130-4DD8-6F14FF260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533" y="5458572"/>
            <a:ext cx="1767020" cy="118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D7B1F0-10B8-91A9-3F68-9D89F0B3E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1" y="2602716"/>
            <a:ext cx="4524375" cy="259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20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DAD38-8EE4-83FF-0EE9-1C947877C161}"/>
              </a:ext>
            </a:extLst>
          </p:cNvPr>
          <p:cNvSpPr/>
          <p:nvPr/>
        </p:nvSpPr>
        <p:spPr>
          <a:xfrm>
            <a:off x="253816" y="1214741"/>
            <a:ext cx="2348359" cy="532520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6FD10D5C-8EF5-7901-1AFD-E7EA058C6E68}"/>
              </a:ext>
            </a:extLst>
          </p:cNvPr>
          <p:cNvSpPr/>
          <p:nvPr/>
        </p:nvSpPr>
        <p:spPr>
          <a:xfrm>
            <a:off x="619658" y="1560776"/>
            <a:ext cx="1487438" cy="636758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Read Dataset</a:t>
            </a:r>
          </a:p>
        </p:txBody>
      </p:sp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6D097D97-AFD8-7A34-0CD8-4CF95B5051BE}"/>
              </a:ext>
            </a:extLst>
          </p:cNvPr>
          <p:cNvSpPr/>
          <p:nvPr/>
        </p:nvSpPr>
        <p:spPr>
          <a:xfrm>
            <a:off x="673008" y="2829604"/>
            <a:ext cx="1434079" cy="436506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Pre-Processing</a:t>
            </a:r>
          </a:p>
        </p:txBody>
      </p:sp>
      <p:sp>
        <p:nvSpPr>
          <p:cNvPr id="11" name="Rectangle: Top Corners Snipped 10">
            <a:extLst>
              <a:ext uri="{FF2B5EF4-FFF2-40B4-BE49-F238E27FC236}">
                <a16:creationId xmlns:a16="http://schemas.microsoft.com/office/drawing/2014/main" id="{79C52AB4-C28F-0F37-BB73-4D173380C54E}"/>
              </a:ext>
            </a:extLst>
          </p:cNvPr>
          <p:cNvSpPr/>
          <p:nvPr/>
        </p:nvSpPr>
        <p:spPr>
          <a:xfrm>
            <a:off x="643731" y="3806687"/>
            <a:ext cx="1463361" cy="409040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 Encoding</a:t>
            </a:r>
          </a:p>
        </p:txBody>
      </p:sp>
      <p:sp>
        <p:nvSpPr>
          <p:cNvPr id="12" name="Rectangle: Top Corners Snipped 11">
            <a:extLst>
              <a:ext uri="{FF2B5EF4-FFF2-40B4-BE49-F238E27FC236}">
                <a16:creationId xmlns:a16="http://schemas.microsoft.com/office/drawing/2014/main" id="{68F8236C-AABB-9FD0-3943-7D12DCBEC6C1}"/>
              </a:ext>
            </a:extLst>
          </p:cNvPr>
          <p:cNvSpPr/>
          <p:nvPr/>
        </p:nvSpPr>
        <p:spPr>
          <a:xfrm>
            <a:off x="619657" y="4759340"/>
            <a:ext cx="1487429" cy="405396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Tokenization</a:t>
            </a:r>
          </a:p>
        </p:txBody>
      </p:sp>
      <p:sp>
        <p:nvSpPr>
          <p:cNvPr id="13" name="Rectangle: Top Corners Snipped 12">
            <a:extLst>
              <a:ext uri="{FF2B5EF4-FFF2-40B4-BE49-F238E27FC236}">
                <a16:creationId xmlns:a16="http://schemas.microsoft.com/office/drawing/2014/main" id="{7F2E9CF6-A57C-423E-6378-0959D15C6D92}"/>
              </a:ext>
            </a:extLst>
          </p:cNvPr>
          <p:cNvSpPr/>
          <p:nvPr/>
        </p:nvSpPr>
        <p:spPr>
          <a:xfrm>
            <a:off x="619655" y="5656892"/>
            <a:ext cx="1487429" cy="615877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Padding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4D0EAB-9DC9-8FF2-5F89-DA5CC8D03B7E}"/>
              </a:ext>
            </a:extLst>
          </p:cNvPr>
          <p:cNvCxnSpPr>
            <a:cxnSpLocks/>
          </p:cNvCxnSpPr>
          <p:nvPr/>
        </p:nvCxnSpPr>
        <p:spPr>
          <a:xfrm>
            <a:off x="1326212" y="2216117"/>
            <a:ext cx="0" cy="5789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402092-4B58-B6BF-8585-7D82ACC516F0}"/>
              </a:ext>
            </a:extLst>
          </p:cNvPr>
          <p:cNvCxnSpPr>
            <a:cxnSpLocks/>
          </p:cNvCxnSpPr>
          <p:nvPr/>
        </p:nvCxnSpPr>
        <p:spPr>
          <a:xfrm>
            <a:off x="1346091" y="3266110"/>
            <a:ext cx="0" cy="49231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C6D09BB-0269-4AA1-77E5-41D12A6A96F2}"/>
              </a:ext>
            </a:extLst>
          </p:cNvPr>
          <p:cNvSpPr/>
          <p:nvPr/>
        </p:nvSpPr>
        <p:spPr>
          <a:xfrm>
            <a:off x="3625546" y="1045465"/>
            <a:ext cx="3123124" cy="43866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900" dirty="0">
              <a:solidFill>
                <a:srgbClr val="000000"/>
              </a:solidFill>
              <a:cs typeface="Mangal" panose="02040503050203030202" pitchFamily="18" charset="0"/>
            </a:endParaRPr>
          </a:p>
        </p:txBody>
      </p:sp>
      <p:sp>
        <p:nvSpPr>
          <p:cNvPr id="20" name="Rectangle: Top Corners Snipped 19">
            <a:extLst>
              <a:ext uri="{FF2B5EF4-FFF2-40B4-BE49-F238E27FC236}">
                <a16:creationId xmlns:a16="http://schemas.microsoft.com/office/drawing/2014/main" id="{A65B4ACD-9D03-A584-6EDE-0F3F7169C027}"/>
              </a:ext>
            </a:extLst>
          </p:cNvPr>
          <p:cNvSpPr/>
          <p:nvPr/>
        </p:nvSpPr>
        <p:spPr>
          <a:xfrm>
            <a:off x="7819230" y="340285"/>
            <a:ext cx="1324323" cy="439562"/>
          </a:xfrm>
          <a:prstGeom prst="snip2SameRect">
            <a:avLst/>
          </a:prstGeom>
          <a:gradFill flip="none" rotWithShape="1">
            <a:gsLst>
              <a:gs pos="29000">
                <a:srgbClr val="FF0000"/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Fitting</a:t>
            </a:r>
          </a:p>
        </p:txBody>
      </p:sp>
      <p:sp>
        <p:nvSpPr>
          <p:cNvPr id="22" name="Rectangle: Top Corners Snipped 21">
            <a:extLst>
              <a:ext uri="{FF2B5EF4-FFF2-40B4-BE49-F238E27FC236}">
                <a16:creationId xmlns:a16="http://schemas.microsoft.com/office/drawing/2014/main" id="{2360D174-0001-4918-CAA4-C966761E5E8B}"/>
              </a:ext>
            </a:extLst>
          </p:cNvPr>
          <p:cNvSpPr/>
          <p:nvPr/>
        </p:nvSpPr>
        <p:spPr>
          <a:xfrm>
            <a:off x="10190160" y="340285"/>
            <a:ext cx="1249017" cy="439562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</a:p>
        </p:txBody>
      </p:sp>
      <p:sp>
        <p:nvSpPr>
          <p:cNvPr id="24" name="Rectangle: Top Corners Snipped 23">
            <a:extLst>
              <a:ext uri="{FF2B5EF4-FFF2-40B4-BE49-F238E27FC236}">
                <a16:creationId xmlns:a16="http://schemas.microsoft.com/office/drawing/2014/main" id="{E4D7891A-FB53-8D03-30CA-8DEC728DC79F}"/>
              </a:ext>
            </a:extLst>
          </p:cNvPr>
          <p:cNvSpPr/>
          <p:nvPr/>
        </p:nvSpPr>
        <p:spPr>
          <a:xfrm>
            <a:off x="3888624" y="4787749"/>
            <a:ext cx="2551933" cy="405396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 Layer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E18ECEF-3EC3-2752-00CC-4C7FD65D58E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107084" y="5432148"/>
            <a:ext cx="3123125" cy="532683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B83A633-E8B3-52F7-4B7C-B5008E61569E}"/>
              </a:ext>
            </a:extLst>
          </p:cNvPr>
          <p:cNvCxnSpPr>
            <a:cxnSpLocks/>
          </p:cNvCxnSpPr>
          <p:nvPr/>
        </p:nvCxnSpPr>
        <p:spPr>
          <a:xfrm>
            <a:off x="1346091" y="4236924"/>
            <a:ext cx="0" cy="49231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1774E5-AB3F-DB4F-95FF-97730A96F107}"/>
              </a:ext>
            </a:extLst>
          </p:cNvPr>
          <p:cNvCxnSpPr>
            <a:cxnSpLocks/>
          </p:cNvCxnSpPr>
          <p:nvPr/>
        </p:nvCxnSpPr>
        <p:spPr>
          <a:xfrm>
            <a:off x="1339467" y="5164574"/>
            <a:ext cx="0" cy="49231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F8EAEC1-C3FA-33ED-8EF8-CF98EF7FE8B3}"/>
              </a:ext>
            </a:extLst>
          </p:cNvPr>
          <p:cNvSpPr txBox="1"/>
          <p:nvPr/>
        </p:nvSpPr>
        <p:spPr>
          <a:xfrm>
            <a:off x="3972242" y="5425246"/>
            <a:ext cx="141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Model Building</a:t>
            </a:r>
          </a:p>
        </p:txBody>
      </p:sp>
      <p:sp>
        <p:nvSpPr>
          <p:cNvPr id="58" name="Rectangle: Top Corners Snipped 57">
            <a:extLst>
              <a:ext uri="{FF2B5EF4-FFF2-40B4-BE49-F238E27FC236}">
                <a16:creationId xmlns:a16="http://schemas.microsoft.com/office/drawing/2014/main" id="{EDB24448-F794-6317-792F-D7C29C33682F}"/>
              </a:ext>
            </a:extLst>
          </p:cNvPr>
          <p:cNvSpPr/>
          <p:nvPr/>
        </p:nvSpPr>
        <p:spPr>
          <a:xfrm>
            <a:off x="3903754" y="4149103"/>
            <a:ext cx="2551933" cy="405396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 Out Layer</a:t>
            </a:r>
          </a:p>
        </p:txBody>
      </p:sp>
      <p:sp>
        <p:nvSpPr>
          <p:cNvPr id="59" name="Rectangle: Top Corners Snipped 58">
            <a:extLst>
              <a:ext uri="{FF2B5EF4-FFF2-40B4-BE49-F238E27FC236}">
                <a16:creationId xmlns:a16="http://schemas.microsoft.com/office/drawing/2014/main" id="{F7C79A73-BF28-920F-B690-1CAC5A4F606C}"/>
              </a:ext>
            </a:extLst>
          </p:cNvPr>
          <p:cNvSpPr/>
          <p:nvPr/>
        </p:nvSpPr>
        <p:spPr>
          <a:xfrm>
            <a:off x="3907067" y="3587746"/>
            <a:ext cx="2551933" cy="405396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Convolution Layer</a:t>
            </a:r>
          </a:p>
        </p:txBody>
      </p:sp>
      <p:sp>
        <p:nvSpPr>
          <p:cNvPr id="60" name="Rectangle: Top Corners Snipped 59">
            <a:extLst>
              <a:ext uri="{FF2B5EF4-FFF2-40B4-BE49-F238E27FC236}">
                <a16:creationId xmlns:a16="http://schemas.microsoft.com/office/drawing/2014/main" id="{960F6E21-4D40-6AA2-1B85-F9FD3D7C87BA}"/>
              </a:ext>
            </a:extLst>
          </p:cNvPr>
          <p:cNvSpPr/>
          <p:nvPr/>
        </p:nvSpPr>
        <p:spPr>
          <a:xfrm>
            <a:off x="3903753" y="2987745"/>
            <a:ext cx="2551933" cy="405396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Pooling Layer</a:t>
            </a:r>
          </a:p>
        </p:txBody>
      </p:sp>
      <p:sp>
        <p:nvSpPr>
          <p:cNvPr id="61" name="Rectangle: Top Corners Snipped 60">
            <a:extLst>
              <a:ext uri="{FF2B5EF4-FFF2-40B4-BE49-F238E27FC236}">
                <a16:creationId xmlns:a16="http://schemas.microsoft.com/office/drawing/2014/main" id="{16ECC78D-8C9F-9AC9-6146-EB79BB969AA1}"/>
              </a:ext>
            </a:extLst>
          </p:cNvPr>
          <p:cNvSpPr/>
          <p:nvPr/>
        </p:nvSpPr>
        <p:spPr>
          <a:xfrm>
            <a:off x="3947210" y="2371442"/>
            <a:ext cx="2551933" cy="405396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Layer</a:t>
            </a:r>
          </a:p>
        </p:txBody>
      </p:sp>
      <p:sp>
        <p:nvSpPr>
          <p:cNvPr id="62" name="Rectangle: Top Corners Snipped 61">
            <a:extLst>
              <a:ext uri="{FF2B5EF4-FFF2-40B4-BE49-F238E27FC236}">
                <a16:creationId xmlns:a16="http://schemas.microsoft.com/office/drawing/2014/main" id="{839E530E-9A68-3C4B-7C31-13220428876B}"/>
              </a:ext>
            </a:extLst>
          </p:cNvPr>
          <p:cNvSpPr/>
          <p:nvPr/>
        </p:nvSpPr>
        <p:spPr>
          <a:xfrm>
            <a:off x="3954241" y="1827065"/>
            <a:ext cx="2551933" cy="405396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Dense Layer</a:t>
            </a:r>
          </a:p>
        </p:txBody>
      </p:sp>
      <p:sp>
        <p:nvSpPr>
          <p:cNvPr id="63" name="Rectangle: Top Corners Snipped 62">
            <a:extLst>
              <a:ext uri="{FF2B5EF4-FFF2-40B4-BE49-F238E27FC236}">
                <a16:creationId xmlns:a16="http://schemas.microsoft.com/office/drawing/2014/main" id="{A6F1098C-2B3A-0BA8-C93C-AC9F4579FD1A}"/>
              </a:ext>
            </a:extLst>
          </p:cNvPr>
          <p:cNvSpPr/>
          <p:nvPr/>
        </p:nvSpPr>
        <p:spPr>
          <a:xfrm>
            <a:off x="4323522" y="1298582"/>
            <a:ext cx="1772478" cy="405396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 Layer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BD1441-7D41-288C-569A-C60DB3ECDD66}"/>
              </a:ext>
            </a:extLst>
          </p:cNvPr>
          <p:cNvCxnSpPr>
            <a:cxnSpLocks/>
            <a:stCxn id="20" idx="0"/>
            <a:endCxn id="22" idx="2"/>
          </p:cNvCxnSpPr>
          <p:nvPr/>
        </p:nvCxnSpPr>
        <p:spPr>
          <a:xfrm>
            <a:off x="9143553" y="560066"/>
            <a:ext cx="104660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8CED6B-F035-4BB0-B293-EEF4586C58F1}"/>
              </a:ext>
            </a:extLst>
          </p:cNvPr>
          <p:cNvCxnSpPr>
            <a:cxnSpLocks/>
          </p:cNvCxnSpPr>
          <p:nvPr/>
        </p:nvCxnSpPr>
        <p:spPr>
          <a:xfrm>
            <a:off x="6577551" y="2720834"/>
            <a:ext cx="1055701" cy="40005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AFD8C8-5F33-C890-D475-41B872122A29}"/>
              </a:ext>
            </a:extLst>
          </p:cNvPr>
          <p:cNvCxnSpPr>
            <a:cxnSpLocks/>
          </p:cNvCxnSpPr>
          <p:nvPr/>
        </p:nvCxnSpPr>
        <p:spPr>
          <a:xfrm>
            <a:off x="6577551" y="2710601"/>
            <a:ext cx="972600" cy="170237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305125-5B90-FC03-54EA-22360DC1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1" y="1028426"/>
            <a:ext cx="1941719" cy="14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93085C2B-DDB2-4482-FB35-5DBA9463DEC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096000" y="560066"/>
            <a:ext cx="1723230" cy="9524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9F0EED3-CDC8-35F6-4238-F3DF8DBE0C16}"/>
              </a:ext>
            </a:extLst>
          </p:cNvPr>
          <p:cNvCxnSpPr>
            <a:cxnSpLocks/>
          </p:cNvCxnSpPr>
          <p:nvPr/>
        </p:nvCxnSpPr>
        <p:spPr>
          <a:xfrm>
            <a:off x="6518275" y="2083096"/>
            <a:ext cx="103187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68CAB68-15CE-51EA-1E6A-FA559DEE12D5}"/>
              </a:ext>
            </a:extLst>
          </p:cNvPr>
          <p:cNvSpPr txBox="1">
            <a:spLocks/>
          </p:cNvSpPr>
          <p:nvPr/>
        </p:nvSpPr>
        <p:spPr>
          <a:xfrm>
            <a:off x="140832" y="40933"/>
            <a:ext cx="8661577" cy="860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u="sng" cap="all" dirty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Flow-Chart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D12505-3CF6-FD90-9B15-85BCAE2B08CF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6456464" y="5024416"/>
            <a:ext cx="920069" cy="102486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431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5B90D0-DFB7-E7A5-B2F4-F0DFBD47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320"/>
            <a:ext cx="12192000" cy="59076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8BDEEB6-DA65-DC77-8EFE-3D4C286BC744}"/>
              </a:ext>
            </a:extLst>
          </p:cNvPr>
          <p:cNvSpPr txBox="1">
            <a:spLocks/>
          </p:cNvSpPr>
          <p:nvPr/>
        </p:nvSpPr>
        <p:spPr>
          <a:xfrm>
            <a:off x="69574" y="89975"/>
            <a:ext cx="2155107" cy="860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Layers-I</a:t>
            </a:r>
          </a:p>
        </p:txBody>
      </p:sp>
    </p:spTree>
    <p:extLst>
      <p:ext uri="{BB962C8B-B14F-4D97-AF65-F5344CB8AC3E}">
        <p14:creationId xmlns:p14="http://schemas.microsoft.com/office/powerpoint/2010/main" val="1881819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F4B88-786C-CB14-94E3-0294318AC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1"/>
          <a:stretch/>
        </p:blipFill>
        <p:spPr>
          <a:xfrm>
            <a:off x="0" y="1158518"/>
            <a:ext cx="12157942" cy="56970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7C4F45-E0DF-74B8-666C-C2B8E95197AB}"/>
              </a:ext>
            </a:extLst>
          </p:cNvPr>
          <p:cNvSpPr txBox="1">
            <a:spLocks/>
          </p:cNvSpPr>
          <p:nvPr/>
        </p:nvSpPr>
        <p:spPr>
          <a:xfrm>
            <a:off x="119270" y="159549"/>
            <a:ext cx="2155107" cy="860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Layers-</a:t>
            </a:r>
            <a:r>
              <a:rPr lang="en-IN" sz="3200" b="1" cap="all" dirty="0" err="1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Ii</a:t>
            </a:r>
            <a:endParaRPr lang="en-IN" sz="3200" b="1" cap="all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1671737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7C6683-03F4-CBBC-84A5-5E9439535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8"/>
          <a:stretch/>
        </p:blipFill>
        <p:spPr>
          <a:xfrm>
            <a:off x="0" y="0"/>
            <a:ext cx="12168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89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A74EE1-7429-E4C0-717C-0B3F824F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1" y="136339"/>
            <a:ext cx="5021559" cy="312838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DCB03-7039-6EBF-31DC-56EAF01A5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1" y="3425025"/>
            <a:ext cx="5677540" cy="329663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F779DC-8BAB-28E4-5B69-DBE22CC50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301" y="3425026"/>
            <a:ext cx="5062250" cy="329663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Recurrent Neural Network (RNN) and LSTM | Data Warehousing and Data Science">
            <a:extLst>
              <a:ext uri="{FF2B5EF4-FFF2-40B4-BE49-F238E27FC236}">
                <a16:creationId xmlns:a16="http://schemas.microsoft.com/office/drawing/2014/main" id="{3FD88536-639A-449B-09AF-E3FC2491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183" y="136337"/>
            <a:ext cx="5410662" cy="31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266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BD6B-8241-4FBC-B582-37EC5B4C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92" y="110439"/>
            <a:ext cx="8574136" cy="902475"/>
          </a:xfrm>
        </p:spPr>
        <p:txBody>
          <a:bodyPr>
            <a:normAutofit/>
          </a:bodyPr>
          <a:lstStyle/>
          <a:p>
            <a:r>
              <a:rPr lang="en-IN" sz="3600" b="1" dirty="0"/>
              <a:t>Pre-</a:t>
            </a:r>
            <a:r>
              <a:rPr lang="en-IN" sz="3600" b="1" dirty="0" err="1"/>
              <a:t>Processsing</a:t>
            </a:r>
            <a:endParaRPr lang="en-IN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25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6EAE4-21DD-64F5-99A5-4B727411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91" y="1113183"/>
            <a:ext cx="7057525" cy="563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1467C-420D-0D12-55C8-45CF836F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641" y="867741"/>
            <a:ext cx="3982278" cy="2853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A22553-A3DB-9D6B-C16F-D1A05C6EF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642" y="3921847"/>
            <a:ext cx="3982277" cy="28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9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26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0EC1F-66EE-85E9-DC91-0EC811CEB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3" y="1351206"/>
            <a:ext cx="6744114" cy="5274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06E51-EDE3-DE1C-2689-80412F305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4" r="46178"/>
          <a:stretch/>
        </p:blipFill>
        <p:spPr>
          <a:xfrm>
            <a:off x="7110210" y="1376415"/>
            <a:ext cx="4977650" cy="52495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2266023-7E41-7A19-EF34-B811F05C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92" y="301560"/>
            <a:ext cx="8574136" cy="902475"/>
          </a:xfrm>
        </p:spPr>
        <p:txBody>
          <a:bodyPr>
            <a:normAutofit/>
          </a:bodyPr>
          <a:lstStyle/>
          <a:p>
            <a:r>
              <a:rPr lang="en-IN" sz="3600" b="1" dirty="0"/>
              <a:t>LABEL ENCODING</a:t>
            </a:r>
          </a:p>
        </p:txBody>
      </p:sp>
    </p:spTree>
    <p:extLst>
      <p:ext uri="{BB962C8B-B14F-4D97-AF65-F5344CB8AC3E}">
        <p14:creationId xmlns:p14="http://schemas.microsoft.com/office/powerpoint/2010/main" val="2917542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27</a:t>
            </a:fld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A3AB956-A668-9C43-B36B-62F7B08D7B19}"/>
              </a:ext>
            </a:extLst>
          </p:cNvPr>
          <p:cNvSpPr txBox="1">
            <a:spLocks/>
          </p:cNvSpPr>
          <p:nvPr/>
        </p:nvSpPr>
        <p:spPr>
          <a:xfrm>
            <a:off x="159850" y="136525"/>
            <a:ext cx="8661577" cy="1214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B218A-E7AF-109A-E57F-22DA15962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33" y="100823"/>
            <a:ext cx="11952662" cy="66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00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BD6B-8241-4FBC-B582-37EC5B4C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0" y="189632"/>
            <a:ext cx="3756167" cy="822962"/>
          </a:xfrm>
        </p:spPr>
        <p:txBody>
          <a:bodyPr>
            <a:normAutofit/>
          </a:bodyPr>
          <a:lstStyle/>
          <a:p>
            <a:r>
              <a:rPr lang="en-IN" sz="3600" b="1" u="sng" dirty="0"/>
              <a:t>Text 2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28</a:t>
            </a:fld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A3AB956-A668-9C43-B36B-62F7B08D7B19}"/>
              </a:ext>
            </a:extLst>
          </p:cNvPr>
          <p:cNvSpPr txBox="1">
            <a:spLocks/>
          </p:cNvSpPr>
          <p:nvPr/>
        </p:nvSpPr>
        <p:spPr>
          <a:xfrm>
            <a:off x="159850" y="136525"/>
            <a:ext cx="8661577" cy="1214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BA2D4-8570-A50E-4E41-F4B4ABBD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" y="1073427"/>
            <a:ext cx="7981837" cy="559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46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BD6B-8241-4FBC-B582-37EC5B4C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5" y="51680"/>
            <a:ext cx="8661577" cy="892536"/>
          </a:xfrm>
        </p:spPr>
        <p:txBody>
          <a:bodyPr>
            <a:normAutofit/>
          </a:bodyPr>
          <a:lstStyle/>
          <a:p>
            <a:r>
              <a:rPr lang="en-IN" sz="3600" b="1" u="sng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29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5E388-A940-0031-6638-BCE429C2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8" y="904461"/>
            <a:ext cx="9847141" cy="58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F55AA8C2-07F5-4460-B971-AEE19BE48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9981136"/>
              </p:ext>
            </p:extLst>
          </p:nvPr>
        </p:nvGraphicFramePr>
        <p:xfrm>
          <a:off x="153035" y="925773"/>
          <a:ext cx="11905808" cy="57632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8503">
                  <a:extLst>
                    <a:ext uri="{9D8B030D-6E8A-4147-A177-3AD203B41FA5}">
                      <a16:colId xmlns:a16="http://schemas.microsoft.com/office/drawing/2014/main" val="1713754487"/>
                    </a:ext>
                  </a:extLst>
                </a:gridCol>
                <a:gridCol w="3498117">
                  <a:extLst>
                    <a:ext uri="{9D8B030D-6E8A-4147-A177-3AD203B41FA5}">
                      <a16:colId xmlns:a16="http://schemas.microsoft.com/office/drawing/2014/main" val="2678605936"/>
                    </a:ext>
                  </a:extLst>
                </a:gridCol>
                <a:gridCol w="2454577">
                  <a:extLst>
                    <a:ext uri="{9D8B030D-6E8A-4147-A177-3AD203B41FA5}">
                      <a16:colId xmlns:a16="http://schemas.microsoft.com/office/drawing/2014/main" val="2643053714"/>
                    </a:ext>
                  </a:extLst>
                </a:gridCol>
                <a:gridCol w="1301404">
                  <a:extLst>
                    <a:ext uri="{9D8B030D-6E8A-4147-A177-3AD203B41FA5}">
                      <a16:colId xmlns:a16="http://schemas.microsoft.com/office/drawing/2014/main" val="723415612"/>
                    </a:ext>
                  </a:extLst>
                </a:gridCol>
                <a:gridCol w="2287196">
                  <a:extLst>
                    <a:ext uri="{9D8B030D-6E8A-4147-A177-3AD203B41FA5}">
                      <a16:colId xmlns:a16="http://schemas.microsoft.com/office/drawing/2014/main" val="762353836"/>
                    </a:ext>
                  </a:extLst>
                </a:gridCol>
                <a:gridCol w="1556011">
                  <a:extLst>
                    <a:ext uri="{9D8B030D-6E8A-4147-A177-3AD203B41FA5}">
                      <a16:colId xmlns:a16="http://schemas.microsoft.com/office/drawing/2014/main" val="4226195052"/>
                    </a:ext>
                  </a:extLst>
                </a:gridCol>
              </a:tblGrid>
              <a:tr h="657597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S.No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Problem Statement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370993"/>
                  </a:ext>
                </a:extLst>
              </a:tr>
              <a:tr h="163691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Text Classification based Behavioural Analysis of WhatsApp Chats” (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June 2020)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S. Dahiya, </a:t>
                      </a:r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Astha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Mohta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,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Atishay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Jain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Classification and analysing sentiment on the basis of emotion and categorise them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Behaviour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To classify</a:t>
                      </a:r>
                      <a:r>
                        <a:rPr lang="en-U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emotions (Pos, Neg, Neutral) into six different emotions and uses their Neutrality to weigh them. </a:t>
                      </a:r>
                      <a:endParaRPr lang="en-IN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Only 72.9% accuracy</a:t>
                      </a:r>
                    </a:p>
                    <a:p>
                      <a:pPr algn="ctr"/>
                      <a:r>
                        <a:rPr lang="en-U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against a set of pre-classified data.</a:t>
                      </a:r>
                      <a:endParaRPr lang="en-IN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28476"/>
                  </a:ext>
                </a:extLst>
              </a:tr>
              <a:tr h="1630017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WhatsApp Network Group Chat Analysis Using Python Programming </a:t>
                      </a:r>
                      <a:r>
                        <a:rPr lang="en-IN" sz="1700" b="1" i="0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Blessing </a:t>
                      </a:r>
                      <a:r>
                        <a:rPr lang="en-IN" sz="1700" b="1" i="0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Nwamaka</a:t>
                      </a:r>
                      <a:r>
                        <a:rPr lang="en-IN" sz="1700" b="1" i="0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n-IN" sz="1700" b="1" i="0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Iduh</a:t>
                      </a:r>
                      <a:r>
                        <a:rPr lang="en-IN" sz="1700" b="1" i="0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n-US" sz="1700" b="0" i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International Journal of Engineering &amp; Applied Science (IJLTEMAS) Volume IX, Feb 2020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Analysis of the chats and users in certain groups, to ascertain the level of participation of members in the group chat</a:t>
                      </a:r>
                      <a:endParaRPr lang="en-IN" sz="17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Exploratory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Analysis of the top 10 &amp; top 20 users using the</a:t>
                      </a:r>
                    </a:p>
                    <a:p>
                      <a:pPr algn="ctr"/>
                      <a:r>
                        <a:rPr lang="en-U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Python libraries </a:t>
                      </a:r>
                      <a:endParaRPr lang="en-IN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Can be implemented only on </a:t>
                      </a:r>
                      <a:r>
                        <a:rPr lang="en-IN" sz="14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(24 hr </a:t>
                      </a:r>
                      <a:r>
                        <a:rPr lang="en-IN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clock &amp; mm/dd/yyyy) format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942498"/>
                  </a:ext>
                </a:extLst>
              </a:tr>
              <a:tr h="182283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Analysing and Predicting the Emotion of WhatsApp Chats Using Sentiment Analysis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Chinthapanti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B Sai Reddy, </a:t>
                      </a:r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Kowshik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S, Rakesh, Gopichand G</a:t>
                      </a:r>
                      <a:endParaRPr lang="en-US" sz="1800" b="0" i="1" kern="1200" dirty="0">
                        <a:solidFill>
                          <a:schemeClr val="dk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Using  LSTM model to categorize the behavior into Angry, Sad, Fear, Happy, Surprised, Excited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Using priority based model to classify different emotions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Huge amount of data required for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105857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E44A19-6A07-420E-A384-23D36250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96" y="31165"/>
            <a:ext cx="4737017" cy="993998"/>
          </a:xfrm>
        </p:spPr>
        <p:txBody>
          <a:bodyPr>
            <a:normAutofit/>
          </a:bodyPr>
          <a:lstStyle/>
          <a:p>
            <a:r>
              <a:rPr lang="en-IN" sz="4000" b="1" dirty="0"/>
              <a:t>Literature Survey</a:t>
            </a:r>
            <a:r>
              <a:rPr lang="en-US" sz="4000" b="1" dirty="0"/>
              <a:t> </a:t>
            </a:r>
            <a:endParaRPr lang="en-IN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A903F-5418-4F65-99E0-FB5B3337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179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30</a:t>
            </a:fld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90739A-1195-595F-7D09-42AF3BFCBE07}"/>
              </a:ext>
            </a:extLst>
          </p:cNvPr>
          <p:cNvSpPr txBox="1">
            <a:spLocks/>
          </p:cNvSpPr>
          <p:nvPr/>
        </p:nvSpPr>
        <p:spPr>
          <a:xfrm>
            <a:off x="149911" y="116647"/>
            <a:ext cx="3457994" cy="1214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Model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FC6A4-C1D3-A96C-A02C-25980E5D0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6" r="29802"/>
          <a:stretch/>
        </p:blipFill>
        <p:spPr>
          <a:xfrm>
            <a:off x="149909" y="1536314"/>
            <a:ext cx="6896933" cy="4640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A41716-8143-F7C6-5884-46F0655F2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177" y="1536603"/>
            <a:ext cx="4854989" cy="464048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AB65716-33EC-B4FA-A5EA-4E79FE34B627}"/>
              </a:ext>
            </a:extLst>
          </p:cNvPr>
          <p:cNvSpPr txBox="1">
            <a:spLocks/>
          </p:cNvSpPr>
          <p:nvPr/>
        </p:nvSpPr>
        <p:spPr>
          <a:xfrm>
            <a:off x="7292177" y="202440"/>
            <a:ext cx="4356484" cy="1043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Model Summary</a:t>
            </a:r>
          </a:p>
        </p:txBody>
      </p:sp>
    </p:spTree>
    <p:extLst>
      <p:ext uri="{BB962C8B-B14F-4D97-AF65-F5344CB8AC3E}">
        <p14:creationId xmlns:p14="http://schemas.microsoft.com/office/powerpoint/2010/main" val="3656346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31</a:t>
            </a:fld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A3AB956-A668-9C43-B36B-62F7B08D7B19}"/>
              </a:ext>
            </a:extLst>
          </p:cNvPr>
          <p:cNvSpPr txBox="1">
            <a:spLocks/>
          </p:cNvSpPr>
          <p:nvPr/>
        </p:nvSpPr>
        <p:spPr>
          <a:xfrm>
            <a:off x="159850" y="136525"/>
            <a:ext cx="8661577" cy="1214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40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90739A-1195-595F-7D09-42AF3BFCBE07}"/>
              </a:ext>
            </a:extLst>
          </p:cNvPr>
          <p:cNvSpPr txBox="1">
            <a:spLocks/>
          </p:cNvSpPr>
          <p:nvPr/>
        </p:nvSpPr>
        <p:spPr>
          <a:xfrm>
            <a:off x="88043" y="39111"/>
            <a:ext cx="8733384" cy="1214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Model Fitting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9C966-3EC8-BAB1-A4D5-2EEF8320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2" y="3948063"/>
            <a:ext cx="9562854" cy="2808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9DBAE0-8993-4B14-82C0-1DDFA1C49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09" r="12241"/>
          <a:stretch/>
        </p:blipFill>
        <p:spPr>
          <a:xfrm>
            <a:off x="6096000" y="1139356"/>
            <a:ext cx="6096000" cy="2771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665B7-B260-1C72-0F87-F0F28228D8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0" b="48543"/>
          <a:stretch/>
        </p:blipFill>
        <p:spPr>
          <a:xfrm>
            <a:off x="88042" y="1139356"/>
            <a:ext cx="5935071" cy="27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BD6B-8241-4FBC-B582-37EC5B4C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" y="81499"/>
            <a:ext cx="8661577" cy="1214681"/>
          </a:xfrm>
        </p:spPr>
        <p:txBody>
          <a:bodyPr>
            <a:normAutofit/>
          </a:bodyPr>
          <a:lstStyle/>
          <a:p>
            <a:r>
              <a:rPr lang="en-IN" sz="4000" b="1" u="sng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A956-A51B-48CE-B51F-CDF1E146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32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3B7F8-2A9A-7148-66C0-78F310355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5"/>
          <a:stretch/>
        </p:blipFill>
        <p:spPr>
          <a:xfrm>
            <a:off x="159850" y="1225799"/>
            <a:ext cx="10435263" cy="47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24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7E8F74CB-6D4E-1BB8-9573-534DE012909A}"/>
              </a:ext>
            </a:extLst>
          </p:cNvPr>
          <p:cNvGrpSpPr/>
          <p:nvPr/>
        </p:nvGrpSpPr>
        <p:grpSpPr>
          <a:xfrm>
            <a:off x="768624" y="373962"/>
            <a:ext cx="10012164" cy="5975499"/>
            <a:chOff x="470452" y="65852"/>
            <a:chExt cx="10012164" cy="59754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96212A-5C1C-C50B-08D0-CEF9CED7FC2D}"/>
                </a:ext>
              </a:extLst>
            </p:cNvPr>
            <p:cNvSpPr/>
            <p:nvPr/>
          </p:nvSpPr>
          <p:spPr>
            <a:xfrm>
              <a:off x="7046923" y="1013795"/>
              <a:ext cx="1620001" cy="50109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FULLY CONNECTED LAYER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648F9BE-8C02-F354-9C6C-3F2B323B15F4}"/>
                </a:ext>
              </a:extLst>
            </p:cNvPr>
            <p:cNvSpPr/>
            <p:nvPr/>
          </p:nvSpPr>
          <p:spPr>
            <a:xfrm>
              <a:off x="470452" y="1013795"/>
              <a:ext cx="1404000" cy="504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Rohan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29A8489-2A44-6E02-D6B8-3DBD607C98B6}"/>
                </a:ext>
              </a:extLst>
            </p:cNvPr>
            <p:cNvSpPr/>
            <p:nvPr/>
          </p:nvSpPr>
          <p:spPr>
            <a:xfrm>
              <a:off x="470452" y="1918482"/>
              <a:ext cx="1404000" cy="504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is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76A1628-220A-5579-C1AF-E2ED0DC0DBCB}"/>
                </a:ext>
              </a:extLst>
            </p:cNvPr>
            <p:cNvSpPr/>
            <p:nvPr/>
          </p:nvSpPr>
          <p:spPr>
            <a:xfrm>
              <a:off x="470452" y="2770944"/>
              <a:ext cx="1404000" cy="504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enjoying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D7B3CA7-00CF-D19E-B294-027BD4205D4A}"/>
                </a:ext>
              </a:extLst>
            </p:cNvPr>
            <p:cNvSpPr/>
            <p:nvPr/>
          </p:nvSpPr>
          <p:spPr>
            <a:xfrm>
              <a:off x="470452" y="3665465"/>
              <a:ext cx="1404000" cy="504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holidays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FAE9C39-4C73-AC98-4E15-3BDDAD721443}"/>
                </a:ext>
              </a:extLst>
            </p:cNvPr>
            <p:cNvSpPr/>
            <p:nvPr/>
          </p:nvSpPr>
          <p:spPr>
            <a:xfrm>
              <a:off x="470452" y="4599748"/>
              <a:ext cx="1404000" cy="504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in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39EEEEC-0D95-C8EA-8E7C-CF0C8AF99A38}"/>
                </a:ext>
              </a:extLst>
            </p:cNvPr>
            <p:cNvSpPr/>
            <p:nvPr/>
          </p:nvSpPr>
          <p:spPr>
            <a:xfrm>
              <a:off x="470452" y="5514153"/>
              <a:ext cx="1404000" cy="504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Bangalore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81BF9B-8352-719F-4C6D-275A7ED60074}"/>
                </a:ext>
              </a:extLst>
            </p:cNvPr>
            <p:cNvSpPr/>
            <p:nvPr/>
          </p:nvSpPr>
          <p:spPr>
            <a:xfrm>
              <a:off x="2302568" y="1027049"/>
              <a:ext cx="1008000" cy="504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95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E473831-C1BA-E25B-AACE-23264407238C}"/>
                </a:ext>
              </a:extLst>
            </p:cNvPr>
            <p:cNvSpPr/>
            <p:nvPr/>
          </p:nvSpPr>
          <p:spPr>
            <a:xfrm>
              <a:off x="2302568" y="1931736"/>
              <a:ext cx="1008000" cy="504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216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3F80CF0-8632-9A4E-9ACE-9ACD13B5D693}"/>
                </a:ext>
              </a:extLst>
            </p:cNvPr>
            <p:cNvSpPr/>
            <p:nvPr/>
          </p:nvSpPr>
          <p:spPr>
            <a:xfrm>
              <a:off x="2302568" y="2784198"/>
              <a:ext cx="1008000" cy="504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825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094B59D-0C92-DF13-7D92-C93F13DA01D4}"/>
                </a:ext>
              </a:extLst>
            </p:cNvPr>
            <p:cNvSpPr/>
            <p:nvPr/>
          </p:nvSpPr>
          <p:spPr>
            <a:xfrm>
              <a:off x="2302568" y="3678719"/>
              <a:ext cx="1008000" cy="504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682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9FD558C-4480-E6DB-7515-E71F30DA34AF}"/>
                </a:ext>
              </a:extLst>
            </p:cNvPr>
            <p:cNvSpPr/>
            <p:nvPr/>
          </p:nvSpPr>
          <p:spPr>
            <a:xfrm>
              <a:off x="2302568" y="4613002"/>
              <a:ext cx="1008000" cy="504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75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5DE2B1F-F566-F780-1F56-528F09077346}"/>
                </a:ext>
              </a:extLst>
            </p:cNvPr>
            <p:cNvSpPr/>
            <p:nvPr/>
          </p:nvSpPr>
          <p:spPr>
            <a:xfrm>
              <a:off x="2302568" y="5527407"/>
              <a:ext cx="1008000" cy="504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libri" panose="020F0502020204030204" pitchFamily="34" charset="0"/>
                  <a:cs typeface="Calibri" panose="020F0502020204030204" pitchFamily="34" charset="0"/>
                </a:rPr>
                <a:t>215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95122D1-6D51-8FB2-F282-525F42D564E9}"/>
                </a:ext>
              </a:extLst>
            </p:cNvPr>
            <p:cNvSpPr/>
            <p:nvPr/>
          </p:nvSpPr>
          <p:spPr>
            <a:xfrm>
              <a:off x="3717235" y="1030364"/>
              <a:ext cx="1476000" cy="504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EMBEDDING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A26BDFA-40FC-6B88-B423-C3BEDF4B2578}"/>
                </a:ext>
              </a:extLst>
            </p:cNvPr>
            <p:cNvSpPr/>
            <p:nvPr/>
          </p:nvSpPr>
          <p:spPr>
            <a:xfrm>
              <a:off x="3717235" y="1935051"/>
              <a:ext cx="1476000" cy="504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EMBEDDING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C8544FA-5875-A1CC-5A23-C4A8A375621A}"/>
                </a:ext>
              </a:extLst>
            </p:cNvPr>
            <p:cNvSpPr/>
            <p:nvPr/>
          </p:nvSpPr>
          <p:spPr>
            <a:xfrm>
              <a:off x="3717235" y="2787513"/>
              <a:ext cx="1476000" cy="504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EMBEDDING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34DCEEF-66B2-FD1C-0386-2ACF2A9F1B9F}"/>
                </a:ext>
              </a:extLst>
            </p:cNvPr>
            <p:cNvSpPr/>
            <p:nvPr/>
          </p:nvSpPr>
          <p:spPr>
            <a:xfrm>
              <a:off x="3717235" y="3682034"/>
              <a:ext cx="1476000" cy="504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EMBEDDING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AAEDD8D-DD76-CC77-C3A4-38335449CDD6}"/>
                </a:ext>
              </a:extLst>
            </p:cNvPr>
            <p:cNvSpPr/>
            <p:nvPr/>
          </p:nvSpPr>
          <p:spPr>
            <a:xfrm>
              <a:off x="3717235" y="4616317"/>
              <a:ext cx="1476000" cy="504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EMBEDDING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149CA40-97EA-BC91-12E8-A0B2E64581AF}"/>
                </a:ext>
              </a:extLst>
            </p:cNvPr>
            <p:cNvSpPr/>
            <p:nvPr/>
          </p:nvSpPr>
          <p:spPr>
            <a:xfrm>
              <a:off x="3717235" y="5530722"/>
              <a:ext cx="1476000" cy="504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EMBEDDING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A86686F-F3C5-E529-031D-404C1562640A}"/>
                </a:ext>
              </a:extLst>
            </p:cNvPr>
            <p:cNvSpPr/>
            <p:nvPr/>
          </p:nvSpPr>
          <p:spPr>
            <a:xfrm>
              <a:off x="5698431" y="1033679"/>
              <a:ext cx="972000" cy="504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LSTM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F7DE3AA-3A7F-6EC9-0AD4-00BAEE22ACEA}"/>
                </a:ext>
              </a:extLst>
            </p:cNvPr>
            <p:cNvSpPr/>
            <p:nvPr/>
          </p:nvSpPr>
          <p:spPr>
            <a:xfrm>
              <a:off x="5698431" y="1938366"/>
              <a:ext cx="972000" cy="504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LSTM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8E5CEF3-F674-38AB-8502-5218B2BCBF40}"/>
                </a:ext>
              </a:extLst>
            </p:cNvPr>
            <p:cNvSpPr/>
            <p:nvPr/>
          </p:nvSpPr>
          <p:spPr>
            <a:xfrm>
              <a:off x="5698431" y="2790828"/>
              <a:ext cx="972000" cy="504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LSTM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2C9AF0-60A8-880B-6110-442FDBA317C5}"/>
                </a:ext>
              </a:extLst>
            </p:cNvPr>
            <p:cNvSpPr/>
            <p:nvPr/>
          </p:nvSpPr>
          <p:spPr>
            <a:xfrm>
              <a:off x="5698431" y="3685349"/>
              <a:ext cx="972000" cy="504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LSTM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3FB0D86-1014-C57A-131E-6ABA52F5ABDE}"/>
                </a:ext>
              </a:extLst>
            </p:cNvPr>
            <p:cNvSpPr/>
            <p:nvPr/>
          </p:nvSpPr>
          <p:spPr>
            <a:xfrm>
              <a:off x="5698431" y="4619632"/>
              <a:ext cx="972000" cy="504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LSTM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26AFE1E-56E9-1177-E00D-24562433B86D}"/>
                </a:ext>
              </a:extLst>
            </p:cNvPr>
            <p:cNvSpPr/>
            <p:nvPr/>
          </p:nvSpPr>
          <p:spPr>
            <a:xfrm>
              <a:off x="5698431" y="5534037"/>
              <a:ext cx="972000" cy="504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LSTM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4D28BEE-292E-6169-8A1E-3F66F0C60136}"/>
                </a:ext>
              </a:extLst>
            </p:cNvPr>
            <p:cNvSpPr/>
            <p:nvPr/>
          </p:nvSpPr>
          <p:spPr>
            <a:xfrm>
              <a:off x="9150616" y="1036993"/>
              <a:ext cx="1332000" cy="504000"/>
            </a:xfrm>
            <a:prstGeom prst="roundRect">
              <a:avLst/>
            </a:prstGeom>
            <a:solidFill>
              <a:srgbClr val="FA606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SIGMOID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858D157-F45E-C3D6-B820-847DA54F5C06}"/>
                </a:ext>
              </a:extLst>
            </p:cNvPr>
            <p:cNvSpPr/>
            <p:nvPr/>
          </p:nvSpPr>
          <p:spPr>
            <a:xfrm>
              <a:off x="9150616" y="1918054"/>
              <a:ext cx="1332000" cy="504000"/>
            </a:xfrm>
            <a:prstGeom prst="roundRect">
              <a:avLst/>
            </a:prstGeom>
            <a:solidFill>
              <a:srgbClr val="FA606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SIGMOID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19EFB58-7D42-E14F-1E34-E87C40D83DB9}"/>
                </a:ext>
              </a:extLst>
            </p:cNvPr>
            <p:cNvSpPr/>
            <p:nvPr/>
          </p:nvSpPr>
          <p:spPr>
            <a:xfrm>
              <a:off x="9150616" y="2754380"/>
              <a:ext cx="1332000" cy="504000"/>
            </a:xfrm>
            <a:prstGeom prst="roundRect">
              <a:avLst/>
            </a:prstGeom>
            <a:solidFill>
              <a:srgbClr val="FA606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SIGMOID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D63A27A-B691-084C-2C3D-3BCC997D9F6D}"/>
                </a:ext>
              </a:extLst>
            </p:cNvPr>
            <p:cNvSpPr/>
            <p:nvPr/>
          </p:nvSpPr>
          <p:spPr>
            <a:xfrm>
              <a:off x="9150616" y="3688663"/>
              <a:ext cx="1332000" cy="504000"/>
            </a:xfrm>
            <a:prstGeom prst="roundRect">
              <a:avLst/>
            </a:prstGeom>
            <a:solidFill>
              <a:srgbClr val="FA606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SIGMOID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E02776F-9DFD-0019-3130-8D29B0B54842}"/>
                </a:ext>
              </a:extLst>
            </p:cNvPr>
            <p:cNvSpPr/>
            <p:nvPr/>
          </p:nvSpPr>
          <p:spPr>
            <a:xfrm>
              <a:off x="9150616" y="4622946"/>
              <a:ext cx="1332000" cy="504000"/>
            </a:xfrm>
            <a:prstGeom prst="roundRect">
              <a:avLst/>
            </a:prstGeom>
            <a:solidFill>
              <a:srgbClr val="FA606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SIGMOID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4A8291C-0BFC-C3F0-3A00-E4DAA0E71757}"/>
                </a:ext>
              </a:extLst>
            </p:cNvPr>
            <p:cNvSpPr/>
            <p:nvPr/>
          </p:nvSpPr>
          <p:spPr>
            <a:xfrm>
              <a:off x="9150616" y="5537351"/>
              <a:ext cx="1332000" cy="504000"/>
            </a:xfrm>
            <a:prstGeom prst="roundRect">
              <a:avLst/>
            </a:prstGeom>
            <a:solidFill>
              <a:srgbClr val="FA606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SIGMOID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A726DC5-C6AB-623F-A60D-118290DA5193}"/>
                </a:ext>
              </a:extLst>
            </p:cNvPr>
            <p:cNvSpPr/>
            <p:nvPr/>
          </p:nvSpPr>
          <p:spPr>
            <a:xfrm>
              <a:off x="9120076" y="65852"/>
              <a:ext cx="1362539" cy="504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OUTPUT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821C204-640E-D5A7-58CB-728B499D4030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6184431" y="1537679"/>
              <a:ext cx="0" cy="400687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F9784CB-8FAB-9FA3-73AA-6E3B7F29C85A}"/>
                </a:ext>
              </a:extLst>
            </p:cNvPr>
            <p:cNvCxnSpPr>
              <a:cxnSpLocks/>
            </p:cNvCxnSpPr>
            <p:nvPr/>
          </p:nvCxnSpPr>
          <p:spPr>
            <a:xfrm>
              <a:off x="3310568" y="5788334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70E4CF5-846A-E62B-9013-E31A9B57CBFF}"/>
                </a:ext>
              </a:extLst>
            </p:cNvPr>
            <p:cNvCxnSpPr>
              <a:cxnSpLocks/>
            </p:cNvCxnSpPr>
            <p:nvPr/>
          </p:nvCxnSpPr>
          <p:spPr>
            <a:xfrm>
              <a:off x="3310568" y="4863995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1E30BB3-E87E-C82F-E97C-70A677B7CE13}"/>
                </a:ext>
              </a:extLst>
            </p:cNvPr>
            <p:cNvCxnSpPr>
              <a:cxnSpLocks/>
            </p:cNvCxnSpPr>
            <p:nvPr/>
          </p:nvCxnSpPr>
          <p:spPr>
            <a:xfrm>
              <a:off x="3310568" y="3929717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0C8C10B-A9AA-FE02-DFBD-A42436DCEE0C}"/>
                </a:ext>
              </a:extLst>
            </p:cNvPr>
            <p:cNvCxnSpPr>
              <a:cxnSpLocks/>
            </p:cNvCxnSpPr>
            <p:nvPr/>
          </p:nvCxnSpPr>
          <p:spPr>
            <a:xfrm>
              <a:off x="3310568" y="3055073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30F6D7E-0AEA-C493-F178-4F79F2885D28}"/>
                </a:ext>
              </a:extLst>
            </p:cNvPr>
            <p:cNvCxnSpPr>
              <a:cxnSpLocks/>
            </p:cNvCxnSpPr>
            <p:nvPr/>
          </p:nvCxnSpPr>
          <p:spPr>
            <a:xfrm>
              <a:off x="3310568" y="2153707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DDEBB3-F029-F7D6-7C04-64EE82ACDFBE}"/>
                </a:ext>
              </a:extLst>
            </p:cNvPr>
            <p:cNvCxnSpPr>
              <a:cxnSpLocks/>
            </p:cNvCxnSpPr>
            <p:nvPr/>
          </p:nvCxnSpPr>
          <p:spPr>
            <a:xfrm>
              <a:off x="3310568" y="1265795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0216D63-CA13-9541-0550-E7B274934E1C}"/>
                </a:ext>
              </a:extLst>
            </p:cNvPr>
            <p:cNvCxnSpPr>
              <a:cxnSpLocks/>
            </p:cNvCxnSpPr>
            <p:nvPr/>
          </p:nvCxnSpPr>
          <p:spPr>
            <a:xfrm>
              <a:off x="5261951" y="5791649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6A417A9-1C71-DBC1-0FF1-547ADE0E73D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951" y="4867310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D4DFAD4-72C6-4E1D-3EC8-770587B62B8A}"/>
                </a:ext>
              </a:extLst>
            </p:cNvPr>
            <p:cNvCxnSpPr>
              <a:cxnSpLocks/>
            </p:cNvCxnSpPr>
            <p:nvPr/>
          </p:nvCxnSpPr>
          <p:spPr>
            <a:xfrm>
              <a:off x="5261951" y="3933032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4E37134-88F9-6B92-BB09-D4FC11D46E04}"/>
                </a:ext>
              </a:extLst>
            </p:cNvPr>
            <p:cNvCxnSpPr>
              <a:cxnSpLocks/>
            </p:cNvCxnSpPr>
            <p:nvPr/>
          </p:nvCxnSpPr>
          <p:spPr>
            <a:xfrm>
              <a:off x="5261951" y="3058388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76E3020-1B04-1468-36A9-12396331F2F6}"/>
                </a:ext>
              </a:extLst>
            </p:cNvPr>
            <p:cNvCxnSpPr>
              <a:cxnSpLocks/>
            </p:cNvCxnSpPr>
            <p:nvPr/>
          </p:nvCxnSpPr>
          <p:spPr>
            <a:xfrm>
              <a:off x="5261951" y="2157022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E30ABDC-8E07-CA78-36F7-02D1C6F14188}"/>
                </a:ext>
              </a:extLst>
            </p:cNvPr>
            <p:cNvCxnSpPr>
              <a:cxnSpLocks/>
            </p:cNvCxnSpPr>
            <p:nvPr/>
          </p:nvCxnSpPr>
          <p:spPr>
            <a:xfrm>
              <a:off x="5261951" y="1269110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1356956-CD10-391F-B749-9FA8395A1640}"/>
                </a:ext>
              </a:extLst>
            </p:cNvPr>
            <p:cNvCxnSpPr>
              <a:cxnSpLocks/>
            </p:cNvCxnSpPr>
            <p:nvPr/>
          </p:nvCxnSpPr>
          <p:spPr>
            <a:xfrm>
              <a:off x="6184431" y="2442366"/>
              <a:ext cx="0" cy="36000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5BBEB46-2B6E-290B-8D99-DE68620A99B6}"/>
                </a:ext>
              </a:extLst>
            </p:cNvPr>
            <p:cNvCxnSpPr>
              <a:cxnSpLocks/>
            </p:cNvCxnSpPr>
            <p:nvPr/>
          </p:nvCxnSpPr>
          <p:spPr>
            <a:xfrm>
              <a:off x="6184431" y="3294828"/>
              <a:ext cx="0" cy="39600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BD31D0B-AA10-2704-FD40-3E8328298EBE}"/>
                </a:ext>
              </a:extLst>
            </p:cNvPr>
            <p:cNvCxnSpPr>
              <a:cxnSpLocks/>
            </p:cNvCxnSpPr>
            <p:nvPr/>
          </p:nvCxnSpPr>
          <p:spPr>
            <a:xfrm>
              <a:off x="6196662" y="4189349"/>
              <a:ext cx="0" cy="44044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AE146AD-1B14-1DDB-942E-3F60F94E13B8}"/>
                </a:ext>
              </a:extLst>
            </p:cNvPr>
            <p:cNvCxnSpPr>
              <a:cxnSpLocks/>
            </p:cNvCxnSpPr>
            <p:nvPr/>
          </p:nvCxnSpPr>
          <p:spPr>
            <a:xfrm>
              <a:off x="6184431" y="5113693"/>
              <a:ext cx="0" cy="44044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871BA3-CF75-C7EF-69FA-A783813E94EF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76" y="5794963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7276B79-D997-F86C-99C9-7A799870296B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76" y="4870624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55D8A8B-658F-5010-A68B-63594B98A472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76" y="3936346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0551F1F-2CEE-67F6-99D4-7A2FEECBD02A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76" y="3061702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BFB3A2D-330A-8ECB-D8CF-3EC4A7EFC117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76" y="2160336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9843C71-E77F-0B75-51E6-6613549AEB11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76" y="1272424"/>
              <a:ext cx="39600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407DF39-315F-47E6-FA64-7EA78B7AA8AA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H="1" flipV="1">
              <a:off x="9801346" y="569852"/>
              <a:ext cx="15270" cy="443943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62DE5EB5-B287-3D54-F9A8-FF1FE0EA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" y="81499"/>
            <a:ext cx="2637653" cy="1214681"/>
          </a:xfrm>
        </p:spPr>
        <p:txBody>
          <a:bodyPr>
            <a:normAutofit/>
          </a:bodyPr>
          <a:lstStyle/>
          <a:p>
            <a:r>
              <a:rPr lang="en-IN" sz="4000" b="1" u="sng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282879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A157-D1C1-497B-AAEA-27DBB213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5188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Thank You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958B6-C7FE-4915-9B20-4AE454F1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04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F55AA8C2-07F5-4460-B971-AEE19BE48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274642"/>
              </p:ext>
            </p:extLst>
          </p:nvPr>
        </p:nvGraphicFramePr>
        <p:xfrm>
          <a:off x="153035" y="925773"/>
          <a:ext cx="11905808" cy="51497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8503">
                  <a:extLst>
                    <a:ext uri="{9D8B030D-6E8A-4147-A177-3AD203B41FA5}">
                      <a16:colId xmlns:a16="http://schemas.microsoft.com/office/drawing/2014/main" val="1713754487"/>
                    </a:ext>
                  </a:extLst>
                </a:gridCol>
                <a:gridCol w="3292410">
                  <a:extLst>
                    <a:ext uri="{9D8B030D-6E8A-4147-A177-3AD203B41FA5}">
                      <a16:colId xmlns:a16="http://schemas.microsoft.com/office/drawing/2014/main" val="2678605936"/>
                    </a:ext>
                  </a:extLst>
                </a:gridCol>
                <a:gridCol w="2594113">
                  <a:extLst>
                    <a:ext uri="{9D8B030D-6E8A-4147-A177-3AD203B41FA5}">
                      <a16:colId xmlns:a16="http://schemas.microsoft.com/office/drawing/2014/main" val="2643053714"/>
                    </a:ext>
                  </a:extLst>
                </a:gridCol>
                <a:gridCol w="1431235">
                  <a:extLst>
                    <a:ext uri="{9D8B030D-6E8A-4147-A177-3AD203B41FA5}">
                      <a16:colId xmlns:a16="http://schemas.microsoft.com/office/drawing/2014/main" val="72341561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62353836"/>
                    </a:ext>
                  </a:extLst>
                </a:gridCol>
                <a:gridCol w="1950747">
                  <a:extLst>
                    <a:ext uri="{9D8B030D-6E8A-4147-A177-3AD203B41FA5}">
                      <a16:colId xmlns:a16="http://schemas.microsoft.com/office/drawing/2014/main" val="4226195052"/>
                    </a:ext>
                  </a:extLst>
                </a:gridCol>
              </a:tblGrid>
              <a:tr h="779381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S.No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Problem Statement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370993"/>
                  </a:ext>
                </a:extLst>
              </a:tr>
              <a:tr h="212141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People’s Behavior Analysis in Chat Message using Natural Language Processing</a:t>
                      </a:r>
                    </a:p>
                    <a:p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V.Selina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Annie </a:t>
                      </a:r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Retna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P. </a:t>
                      </a:r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Brundha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G </a:t>
                      </a:r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RajKumar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Mar-2019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kern="1200" dirty="0">
                        <a:solidFill>
                          <a:schemeClr val="dk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To analyze the sentimental flirt analysis in the private setting of a group in the WhatsApp chat to obtain the exact result for the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 mining,</a:t>
                      </a:r>
                    </a:p>
                    <a:p>
                      <a:pPr algn="ctr"/>
                      <a:r>
                        <a:rPr lang="en-IN" sz="17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Web Scrapping the  WhatsApp chat and sentimental analysis using deep learning model</a:t>
                      </a:r>
                      <a:endParaRPr lang="en-IN" sz="16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for storage the cost was little high for using the cloud storage and can be reduced in the future works</a:t>
                      </a:r>
                      <a:endParaRPr lang="en-IN" sz="16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28476"/>
                  </a:ext>
                </a:extLst>
              </a:tr>
              <a:tr h="224891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b="0" i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Whatsapp</a:t>
                      </a:r>
                      <a:r>
                        <a:rPr lang="en-IN" sz="1600" b="0" i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Chat Analyzer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Ravishankara</a:t>
                      </a:r>
                      <a:r>
                        <a:rPr lang="en-IN" sz="16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K, Dhanush, </a:t>
                      </a:r>
                      <a:r>
                        <a:rPr lang="en-IN" sz="16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Vaisakh</a:t>
                      </a:r>
                      <a:r>
                        <a:rPr lang="en-IN" sz="16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lang="en-IN" sz="1600" b="1" kern="1200" dirty="0" err="1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Srajan</a:t>
                      </a:r>
                      <a:r>
                        <a:rPr lang="en-IN" sz="1600" b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I S</a:t>
                      </a:r>
                    </a:p>
                    <a:p>
                      <a:r>
                        <a:rPr lang="en-US" sz="1600" b="0" i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International Journal of Engineering Research &amp; Technology (IJERT)</a:t>
                      </a:r>
                    </a:p>
                    <a:p>
                      <a:r>
                        <a:rPr lang="en-US" sz="1600" b="0" i="1" kern="1200" dirty="0">
                          <a:solidFill>
                            <a:schemeClr val="dk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Vol. 9 Issue 05, May-2020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7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Using python libraries </a:t>
                      </a:r>
                      <a:r>
                        <a:rPr lang="en-US" sz="17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to show level of participation of the various individuals on the given WhatsApp group and addiction</a:t>
                      </a:r>
                      <a:endParaRPr lang="en-IN" sz="17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Exploratory data analysis using tools ex- matplotlib, seaborn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Using Data pre-processing &amp; </a:t>
                      </a:r>
                      <a:r>
                        <a:rPr lang="en-U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Exploratory data analysis, then apply sentiment analysis algorithm</a:t>
                      </a:r>
                      <a:endParaRPr lang="en-IN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Limitation of the neglecting of some common words during the chat conversation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94249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0E44A19-6A07-420E-A384-23D36250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96" y="31165"/>
            <a:ext cx="4737017" cy="993998"/>
          </a:xfrm>
        </p:spPr>
        <p:txBody>
          <a:bodyPr>
            <a:normAutofit/>
          </a:bodyPr>
          <a:lstStyle/>
          <a:p>
            <a:r>
              <a:rPr lang="en-IN" sz="4000" b="1" dirty="0"/>
              <a:t>Literature Survey</a:t>
            </a:r>
            <a:r>
              <a:rPr lang="en-US" sz="4000" b="1" dirty="0"/>
              <a:t> </a:t>
            </a:r>
            <a:endParaRPr lang="en-IN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A903F-5418-4F65-99E0-FB5B3337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7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AB1358-0161-460F-8D62-F6B6597D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496" y="2229926"/>
            <a:ext cx="5925378" cy="1904753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43138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92ED0-9897-47F5-9AFE-1AADF850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8539" y="6421755"/>
            <a:ext cx="497398" cy="365125"/>
          </a:xfrm>
        </p:spPr>
        <p:txBody>
          <a:bodyPr/>
          <a:lstStyle/>
          <a:p>
            <a:fld id="{E7D269DE-B05B-479D-A37F-175D1E94B038}" type="slidenum">
              <a:rPr lang="en-IN" smtClean="0">
                <a:latin typeface="Candara" panose="020E0502030303020204" pitchFamily="34" charset="0"/>
              </a:rPr>
              <a:t>6</a:t>
            </a:fld>
            <a:endParaRPr lang="en-IN">
              <a:latin typeface="Candara" panose="020E0502030303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C4AFC-DB34-4881-7C93-39ACF074B8E1}"/>
              </a:ext>
            </a:extLst>
          </p:cNvPr>
          <p:cNvGrpSpPr/>
          <p:nvPr/>
        </p:nvGrpSpPr>
        <p:grpSpPr>
          <a:xfrm>
            <a:off x="231377" y="18146"/>
            <a:ext cx="3406344" cy="2404799"/>
            <a:chOff x="193690" y="2114615"/>
            <a:chExt cx="3363848" cy="2412961"/>
          </a:xfrm>
        </p:grpSpPr>
        <p:sp>
          <p:nvSpPr>
            <p:cNvPr id="66" name="Rectangle 1044">
              <a:extLst>
                <a:ext uri="{FF2B5EF4-FFF2-40B4-BE49-F238E27FC236}">
                  <a16:creationId xmlns:a16="http://schemas.microsoft.com/office/drawing/2014/main" id="{8C1AE4DA-89AC-4237-8333-AA440A480AA3}"/>
                </a:ext>
              </a:extLst>
            </p:cNvPr>
            <p:cNvSpPr/>
            <p:nvPr/>
          </p:nvSpPr>
          <p:spPr>
            <a:xfrm>
              <a:off x="266080" y="2715064"/>
              <a:ext cx="3291458" cy="1582298"/>
            </a:xfrm>
            <a:prstGeom prst="flowChartAlternateProcess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dirty="0">
                <a:latin typeface="Candara" panose="020E050203030302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1D3F0E7-D397-4211-82C3-67246CD126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369" y="3083698"/>
              <a:ext cx="533263" cy="18097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BFED3E3-BEF6-4178-80D2-F5355795B0CD}"/>
                </a:ext>
              </a:extLst>
            </p:cNvPr>
            <p:cNvCxnSpPr>
              <a:cxnSpLocks/>
            </p:cNvCxnSpPr>
            <p:nvPr/>
          </p:nvCxnSpPr>
          <p:spPr>
            <a:xfrm>
              <a:off x="285130" y="2524825"/>
              <a:ext cx="611505" cy="0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141">
              <a:extLst>
                <a:ext uri="{FF2B5EF4-FFF2-40B4-BE49-F238E27FC236}">
                  <a16:creationId xmlns:a16="http://schemas.microsoft.com/office/drawing/2014/main" id="{1A20E0D2-478F-49FA-BDEC-8826D262215B}"/>
                </a:ext>
              </a:extLst>
            </p:cNvPr>
            <p:cNvSpPr txBox="1"/>
            <p:nvPr/>
          </p:nvSpPr>
          <p:spPr>
            <a:xfrm>
              <a:off x="193690" y="2114615"/>
              <a:ext cx="787400" cy="3302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kern="120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Input</a:t>
              </a:r>
              <a:endParaRPr lang="en-IN" sz="110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73" name="TextBox 1037">
              <a:extLst>
                <a:ext uri="{FF2B5EF4-FFF2-40B4-BE49-F238E27FC236}">
                  <a16:creationId xmlns:a16="http://schemas.microsoft.com/office/drawing/2014/main" id="{5D2341CC-648A-49C3-8C09-BA0F94B16735}"/>
                </a:ext>
              </a:extLst>
            </p:cNvPr>
            <p:cNvSpPr txBox="1"/>
            <p:nvPr/>
          </p:nvSpPr>
          <p:spPr>
            <a:xfrm>
              <a:off x="1428130" y="3382075"/>
              <a:ext cx="852805" cy="2609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b="1" kern="12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PushBullet</a:t>
              </a:r>
              <a:endParaRPr lang="en-IN" sz="11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77" name="Cylinder 76">
              <a:extLst>
                <a:ext uri="{FF2B5EF4-FFF2-40B4-BE49-F238E27FC236}">
                  <a16:creationId xmlns:a16="http://schemas.microsoft.com/office/drawing/2014/main" id="{3C979E97-808C-9F5F-7449-FAA2B9D2E6AB}"/>
                </a:ext>
              </a:extLst>
            </p:cNvPr>
            <p:cNvSpPr/>
            <p:nvPr/>
          </p:nvSpPr>
          <p:spPr>
            <a:xfrm>
              <a:off x="1566560" y="2851850"/>
              <a:ext cx="537845" cy="56070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 b="1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API</a:t>
              </a:r>
              <a:endParaRPr lang="en-IN" sz="11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78" name="Flowchart: Internal Storage 77">
              <a:extLst>
                <a:ext uri="{FF2B5EF4-FFF2-40B4-BE49-F238E27FC236}">
                  <a16:creationId xmlns:a16="http://schemas.microsoft.com/office/drawing/2014/main" id="{F2322A26-0AE2-4A18-24E0-F2CA07870774}"/>
                </a:ext>
              </a:extLst>
            </p:cNvPr>
            <p:cNvSpPr/>
            <p:nvPr/>
          </p:nvSpPr>
          <p:spPr>
            <a:xfrm>
              <a:off x="2632756" y="3082386"/>
              <a:ext cx="814070" cy="798830"/>
            </a:xfrm>
            <a:prstGeom prst="flowChartInternalStorag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IN" sz="14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Chat </a:t>
              </a:r>
              <a:endParaRPr lang="en-IN" sz="11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  <a:p>
              <a:pPr algn="ctr">
                <a:lnSpc>
                  <a:spcPct val="107000"/>
                </a:lnSpc>
              </a:pPr>
              <a:r>
                <a:rPr lang="en-IN" sz="14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Data</a:t>
              </a:r>
              <a:endParaRPr lang="en-IN" sz="11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D437B90-F4D6-75A5-70E4-0686E29E162F}"/>
                </a:ext>
              </a:extLst>
            </p:cNvPr>
            <p:cNvCxnSpPr>
              <a:cxnSpLocks/>
            </p:cNvCxnSpPr>
            <p:nvPr/>
          </p:nvCxnSpPr>
          <p:spPr>
            <a:xfrm>
              <a:off x="2163460" y="3047430"/>
              <a:ext cx="426611" cy="12636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1037">
              <a:extLst>
                <a:ext uri="{FF2B5EF4-FFF2-40B4-BE49-F238E27FC236}">
                  <a16:creationId xmlns:a16="http://schemas.microsoft.com/office/drawing/2014/main" id="{95BDA616-92F7-B931-4069-2ED31BAE10C3}"/>
                </a:ext>
              </a:extLst>
            </p:cNvPr>
            <p:cNvSpPr txBox="1"/>
            <p:nvPr/>
          </p:nvSpPr>
          <p:spPr>
            <a:xfrm>
              <a:off x="2722260" y="3925635"/>
              <a:ext cx="690880" cy="2609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b="1" kern="12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Txt File</a:t>
              </a:r>
              <a:endParaRPr lang="en-IN" sz="11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83" name="TextBox 1037">
              <a:extLst>
                <a:ext uri="{FF2B5EF4-FFF2-40B4-BE49-F238E27FC236}">
                  <a16:creationId xmlns:a16="http://schemas.microsoft.com/office/drawing/2014/main" id="{54473BFE-0838-D541-35FC-E7C3F45E83BC}"/>
                </a:ext>
              </a:extLst>
            </p:cNvPr>
            <p:cNvSpPr txBox="1"/>
            <p:nvPr/>
          </p:nvSpPr>
          <p:spPr>
            <a:xfrm>
              <a:off x="323975" y="3853359"/>
              <a:ext cx="791210" cy="2609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050" b="1" kern="1200" dirty="0"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WhatsApp</a:t>
              </a:r>
              <a:endParaRPr lang="en-IN" sz="105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84" name="TextBox 1052">
              <a:extLst>
                <a:ext uri="{FF2B5EF4-FFF2-40B4-BE49-F238E27FC236}">
                  <a16:creationId xmlns:a16="http://schemas.microsoft.com/office/drawing/2014/main" id="{0DB94FBB-CB85-42A3-A652-9460D68C6755}"/>
                </a:ext>
              </a:extLst>
            </p:cNvPr>
            <p:cNvSpPr txBox="1"/>
            <p:nvPr/>
          </p:nvSpPr>
          <p:spPr>
            <a:xfrm>
              <a:off x="250840" y="4297361"/>
              <a:ext cx="3272790" cy="230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 i="1" kern="12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Data Collection</a:t>
              </a:r>
              <a:endParaRPr lang="en-IN" sz="14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D4B23EB-3091-877A-6F8C-FED5E88F2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1652" y="3805048"/>
              <a:ext cx="360273" cy="170707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9BF62E-A07C-431A-FEC8-BE7615814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8" y="1154877"/>
            <a:ext cx="613395" cy="613395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307A0AC-BA21-CF50-5EFE-ED2B980886A8}"/>
              </a:ext>
            </a:extLst>
          </p:cNvPr>
          <p:cNvCxnSpPr>
            <a:cxnSpLocks/>
          </p:cNvCxnSpPr>
          <p:nvPr/>
        </p:nvCxnSpPr>
        <p:spPr>
          <a:xfrm>
            <a:off x="1088092" y="1734153"/>
            <a:ext cx="486991" cy="22596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3FDCB3-F3B9-C8BF-0B01-75798979D1F3}"/>
              </a:ext>
            </a:extLst>
          </p:cNvPr>
          <p:cNvSpPr/>
          <p:nvPr/>
        </p:nvSpPr>
        <p:spPr>
          <a:xfrm>
            <a:off x="1604016" y="1732099"/>
            <a:ext cx="656371" cy="377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chemeClr val="tx1"/>
                </a:solidFill>
                <a:latin typeface="Candara" panose="020E0502030303020204" pitchFamily="34" charset="0"/>
              </a:rPr>
              <a:t>Export Chat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B3CF3F9D-1B80-4BF7-B9EA-A30A839447BC}"/>
              </a:ext>
            </a:extLst>
          </p:cNvPr>
          <p:cNvSpPr/>
          <p:nvPr/>
        </p:nvSpPr>
        <p:spPr>
          <a:xfrm>
            <a:off x="3706821" y="1259250"/>
            <a:ext cx="506730" cy="3530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>
              <a:latin typeface="Candara" panose="020E0502030303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054DB1-0505-37F3-FCE4-9FAE22B1A70D}"/>
              </a:ext>
            </a:extLst>
          </p:cNvPr>
          <p:cNvGrpSpPr/>
          <p:nvPr/>
        </p:nvGrpSpPr>
        <p:grpSpPr>
          <a:xfrm>
            <a:off x="4266280" y="56477"/>
            <a:ext cx="7809763" cy="3010899"/>
            <a:chOff x="4266280" y="46538"/>
            <a:chExt cx="7809763" cy="301089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F948C85-8F50-4744-A576-D12B4B096C26}"/>
                </a:ext>
              </a:extLst>
            </p:cNvPr>
            <p:cNvSpPr/>
            <p:nvPr/>
          </p:nvSpPr>
          <p:spPr>
            <a:xfrm>
              <a:off x="4266280" y="46538"/>
              <a:ext cx="7809763" cy="266400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>
                <a:latin typeface="Candara" panose="020E0502030303020204" pitchFamily="34" charset="0"/>
              </a:endParaRPr>
            </a:p>
          </p:txBody>
        </p:sp>
        <p:sp>
          <p:nvSpPr>
            <p:cNvPr id="92" name="Flowchart: Multidocument 91">
              <a:extLst>
                <a:ext uri="{FF2B5EF4-FFF2-40B4-BE49-F238E27FC236}">
                  <a16:creationId xmlns:a16="http://schemas.microsoft.com/office/drawing/2014/main" id="{01FD99F8-6EC7-4D54-A615-AB061C581025}"/>
                </a:ext>
              </a:extLst>
            </p:cNvPr>
            <p:cNvSpPr/>
            <p:nvPr/>
          </p:nvSpPr>
          <p:spPr>
            <a:xfrm>
              <a:off x="4393915" y="470115"/>
              <a:ext cx="1095394" cy="696348"/>
            </a:xfrm>
            <a:prstGeom prst="flowChartMultidocumen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050" kern="12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Structured Text data</a:t>
              </a:r>
              <a:endParaRPr lang="en-IN" sz="12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93" name="Rectangle: Diagonal Corners Rounded 92">
              <a:extLst>
                <a:ext uri="{FF2B5EF4-FFF2-40B4-BE49-F238E27FC236}">
                  <a16:creationId xmlns:a16="http://schemas.microsoft.com/office/drawing/2014/main" id="{72B9C622-49DC-4D64-9B72-B532A25F3B3E}"/>
                </a:ext>
              </a:extLst>
            </p:cNvPr>
            <p:cNvSpPr/>
            <p:nvPr/>
          </p:nvSpPr>
          <p:spPr>
            <a:xfrm>
              <a:off x="5767113" y="509870"/>
              <a:ext cx="1418878" cy="603301"/>
            </a:xfrm>
            <a:prstGeom prst="round2Diag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IN" sz="1100" dirty="0">
                  <a:solidFill>
                    <a:srgbClr val="000000"/>
                  </a:solidFill>
                  <a:latin typeface="Candara" panose="020E0502030303020204" pitchFamily="34" charset="0"/>
                  <a:cs typeface="Mangal" panose="02040503050203030202" pitchFamily="18" charset="0"/>
                </a:rPr>
                <a:t>Splitting fields</a:t>
              </a:r>
            </a:p>
            <a:p>
              <a:pPr algn="ctr">
                <a:lnSpc>
                  <a:spcPct val="107000"/>
                </a:lnSpc>
              </a:pPr>
              <a:r>
                <a:rPr lang="en-IN" sz="1100" dirty="0">
                  <a:solidFill>
                    <a:srgbClr val="000000"/>
                  </a:solidFill>
                  <a:latin typeface="Candara" panose="020E0502030303020204" pitchFamily="34" charset="0"/>
                  <a:cs typeface="Mangal" panose="02040503050203030202" pitchFamily="18" charset="0"/>
                </a:rPr>
                <a:t>(Regular Expression)</a:t>
              </a:r>
            </a:p>
          </p:txBody>
        </p:sp>
        <p:sp>
          <p:nvSpPr>
            <p:cNvPr id="94" name="TextBox 1052">
              <a:extLst>
                <a:ext uri="{FF2B5EF4-FFF2-40B4-BE49-F238E27FC236}">
                  <a16:creationId xmlns:a16="http://schemas.microsoft.com/office/drawing/2014/main" id="{E6A5ED30-33B4-0969-F7ED-419A78502F72}"/>
                </a:ext>
              </a:extLst>
            </p:cNvPr>
            <p:cNvSpPr txBox="1"/>
            <p:nvPr/>
          </p:nvSpPr>
          <p:spPr>
            <a:xfrm>
              <a:off x="7906861" y="2750097"/>
              <a:ext cx="2612390" cy="3073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 i="1" kern="12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Pre-Processing</a:t>
              </a:r>
              <a:endParaRPr lang="en-IN" sz="14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3732C52-2528-F775-7854-3A4B9DD63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2620" y="772320"/>
              <a:ext cx="252000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owchart: Predefined Process 95">
              <a:extLst>
                <a:ext uri="{FF2B5EF4-FFF2-40B4-BE49-F238E27FC236}">
                  <a16:creationId xmlns:a16="http://schemas.microsoft.com/office/drawing/2014/main" id="{2AA2068C-C85E-7D3C-ED8F-AB514203BB62}"/>
                </a:ext>
              </a:extLst>
            </p:cNvPr>
            <p:cNvSpPr/>
            <p:nvPr/>
          </p:nvSpPr>
          <p:spPr>
            <a:xfrm>
              <a:off x="4458681" y="1904861"/>
              <a:ext cx="1502911" cy="643293"/>
            </a:xfrm>
            <a:prstGeom prst="flowChartPredefined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b="1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Final Data Frame Creation</a:t>
              </a:r>
              <a:endParaRPr lang="en-IN" sz="16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111" name="Flowchart: Multidocument 110">
              <a:extLst>
                <a:ext uri="{FF2B5EF4-FFF2-40B4-BE49-F238E27FC236}">
                  <a16:creationId xmlns:a16="http://schemas.microsoft.com/office/drawing/2014/main" id="{D68A9A79-C614-357B-CEB9-20D4A3B840EA}"/>
                </a:ext>
              </a:extLst>
            </p:cNvPr>
            <p:cNvSpPr/>
            <p:nvPr/>
          </p:nvSpPr>
          <p:spPr>
            <a:xfrm>
              <a:off x="7730812" y="358712"/>
              <a:ext cx="1486544" cy="603301"/>
            </a:xfrm>
            <a:prstGeom prst="flowChartMultidocumen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2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User &amp; Messages</a:t>
              </a:r>
              <a:endParaRPr lang="en-IN" sz="14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29D3DFA-F4D1-2D2B-CA29-8409BD91F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5097" y="625521"/>
              <a:ext cx="483207" cy="18014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BE3705A0-824A-E534-C514-AEECD4EC29E1}"/>
                </a:ext>
              </a:extLst>
            </p:cNvPr>
            <p:cNvCxnSpPr>
              <a:cxnSpLocks/>
            </p:cNvCxnSpPr>
            <p:nvPr/>
          </p:nvCxnSpPr>
          <p:spPr>
            <a:xfrm>
              <a:off x="7225097" y="875573"/>
              <a:ext cx="468000" cy="3737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: Top Corners Snipped 123">
              <a:extLst>
                <a:ext uri="{FF2B5EF4-FFF2-40B4-BE49-F238E27FC236}">
                  <a16:creationId xmlns:a16="http://schemas.microsoft.com/office/drawing/2014/main" id="{ADF9EAC8-CFC0-DB16-E254-0532C98DDCEF}"/>
                </a:ext>
              </a:extLst>
            </p:cNvPr>
            <p:cNvSpPr/>
            <p:nvPr/>
          </p:nvSpPr>
          <p:spPr>
            <a:xfrm>
              <a:off x="7720414" y="1104877"/>
              <a:ext cx="1423586" cy="430984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Time &amp; Date </a:t>
              </a:r>
              <a:endParaRPr lang="en-IN" sz="16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126" name="Rectangle: Diagonal Corners Rounded 125">
              <a:extLst>
                <a:ext uri="{FF2B5EF4-FFF2-40B4-BE49-F238E27FC236}">
                  <a16:creationId xmlns:a16="http://schemas.microsoft.com/office/drawing/2014/main" id="{B741F036-55DA-7F34-8DFC-65DFAD3B9020}"/>
                </a:ext>
              </a:extLst>
            </p:cNvPr>
            <p:cNvSpPr/>
            <p:nvPr/>
          </p:nvSpPr>
          <p:spPr>
            <a:xfrm>
              <a:off x="9350013" y="1062035"/>
              <a:ext cx="794796" cy="491490"/>
            </a:xfrm>
            <a:prstGeom prst="round2Diag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000" kern="12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Format Detection </a:t>
              </a:r>
              <a:endParaRPr lang="en-IN" sz="11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128" name="Rectangle: Diagonal Corners Rounded 127">
              <a:extLst>
                <a:ext uri="{FF2B5EF4-FFF2-40B4-BE49-F238E27FC236}">
                  <a16:creationId xmlns:a16="http://schemas.microsoft.com/office/drawing/2014/main" id="{B3AFF811-8B92-FD83-E281-96AD1D1964F3}"/>
                </a:ext>
              </a:extLst>
            </p:cNvPr>
            <p:cNvSpPr/>
            <p:nvPr/>
          </p:nvSpPr>
          <p:spPr>
            <a:xfrm>
              <a:off x="10377425" y="1039148"/>
              <a:ext cx="869196" cy="491490"/>
            </a:xfrm>
            <a:prstGeom prst="round2Diag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000" kern="12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Format Conversion</a:t>
              </a:r>
              <a:endParaRPr lang="en-IN" sz="11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5232072B-0AD5-2360-7163-A12AFC42C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3939" y="1350726"/>
              <a:ext cx="216000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CEFB26D7-1E4B-4A51-BD8F-1E99BD580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0035" y="1346208"/>
              <a:ext cx="216000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: Diagonal Corners Rounded 132">
              <a:extLst>
                <a:ext uri="{FF2B5EF4-FFF2-40B4-BE49-F238E27FC236}">
                  <a16:creationId xmlns:a16="http://schemas.microsoft.com/office/drawing/2014/main" id="{71F152E6-C1F4-F7D0-8792-79FD94A01760}"/>
                </a:ext>
              </a:extLst>
            </p:cNvPr>
            <p:cNvSpPr/>
            <p:nvPr/>
          </p:nvSpPr>
          <p:spPr>
            <a:xfrm>
              <a:off x="9477869" y="326799"/>
              <a:ext cx="1256392" cy="491490"/>
            </a:xfrm>
            <a:prstGeom prst="round2Diag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000" kern="12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User + Message Separation</a:t>
              </a:r>
              <a:endParaRPr lang="en-IN" sz="11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0A9DDCEC-2EFC-74AC-EE62-74459FC2C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2013" y="591428"/>
              <a:ext cx="216000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5D15CDED-47B4-5903-FB90-D87FA3EFF5E6}"/>
                </a:ext>
              </a:extLst>
            </p:cNvPr>
            <p:cNvCxnSpPr/>
            <p:nvPr/>
          </p:nvCxnSpPr>
          <p:spPr>
            <a:xfrm rot="16200000" flipH="1">
              <a:off x="10486369" y="867797"/>
              <a:ext cx="1440000" cy="924339"/>
            </a:xfrm>
            <a:prstGeom prst="bentConnector3">
              <a:avLst>
                <a:gd name="adj1" fmla="val -1268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F815A4F-2894-7D0B-D48E-06A6D21CEB84}"/>
                </a:ext>
              </a:extLst>
            </p:cNvPr>
            <p:cNvCxnSpPr>
              <a:cxnSpLocks/>
            </p:cNvCxnSpPr>
            <p:nvPr/>
          </p:nvCxnSpPr>
          <p:spPr>
            <a:xfrm>
              <a:off x="11246621" y="1321075"/>
              <a:ext cx="421918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ectangle: Diagonal Corners Rounded 140">
              <a:extLst>
                <a:ext uri="{FF2B5EF4-FFF2-40B4-BE49-F238E27FC236}">
                  <a16:creationId xmlns:a16="http://schemas.microsoft.com/office/drawing/2014/main" id="{272D2BA1-6DF1-6C01-2C32-8A61564BC8B4}"/>
                </a:ext>
              </a:extLst>
            </p:cNvPr>
            <p:cNvSpPr/>
            <p:nvPr/>
          </p:nvSpPr>
          <p:spPr>
            <a:xfrm>
              <a:off x="10875108" y="2056677"/>
              <a:ext cx="1067399" cy="491490"/>
            </a:xfrm>
            <a:prstGeom prst="round2Diag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000" kern="12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New Features Addition</a:t>
              </a:r>
              <a:endParaRPr lang="en-IN" sz="11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A024D32-A420-0B72-33E9-63E41BFC2A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90683" y="1912747"/>
              <a:ext cx="384425" cy="316073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: Top Corners Snipped 144">
              <a:extLst>
                <a:ext uri="{FF2B5EF4-FFF2-40B4-BE49-F238E27FC236}">
                  <a16:creationId xmlns:a16="http://schemas.microsoft.com/office/drawing/2014/main" id="{790BAB3C-CAE5-7C8B-8012-CCA3F5859D5E}"/>
                </a:ext>
              </a:extLst>
            </p:cNvPr>
            <p:cNvSpPr/>
            <p:nvPr/>
          </p:nvSpPr>
          <p:spPr>
            <a:xfrm>
              <a:off x="8589788" y="1691724"/>
              <a:ext cx="1900895" cy="398897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Day/Time based Features</a:t>
              </a:r>
              <a:endParaRPr lang="en-IN" sz="16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146" name="Rectangle: Top Corners Snipped 145">
              <a:extLst>
                <a:ext uri="{FF2B5EF4-FFF2-40B4-BE49-F238E27FC236}">
                  <a16:creationId xmlns:a16="http://schemas.microsoft.com/office/drawing/2014/main" id="{31D92FDC-9D27-B9E0-BD9A-C1BCA904C916}"/>
                </a:ext>
              </a:extLst>
            </p:cNvPr>
            <p:cNvSpPr/>
            <p:nvPr/>
          </p:nvSpPr>
          <p:spPr>
            <a:xfrm>
              <a:off x="8589788" y="2188168"/>
              <a:ext cx="1900895" cy="370398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Message Based Features</a:t>
              </a:r>
              <a:endParaRPr lang="en-IN" sz="16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4655D32C-49EB-9B1E-7ED0-FD874785CA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0683" y="2335696"/>
              <a:ext cx="362847" cy="71976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97016FD-2F21-740A-AC5E-0D581D1325F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20040" y="1887539"/>
              <a:ext cx="969751" cy="289645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or: Elbow 150">
              <a:extLst>
                <a:ext uri="{FF2B5EF4-FFF2-40B4-BE49-F238E27FC236}">
                  <a16:creationId xmlns:a16="http://schemas.microsoft.com/office/drawing/2014/main" id="{BE5F8A3A-112C-271D-5457-CAC41C822238}"/>
                </a:ext>
              </a:extLst>
            </p:cNvPr>
            <p:cNvCxnSpPr>
              <a:cxnSpLocks/>
              <a:stCxn id="146" idx="2"/>
            </p:cNvCxnSpPr>
            <p:nvPr/>
          </p:nvCxnSpPr>
          <p:spPr>
            <a:xfrm rot="10800000">
              <a:off x="7632740" y="2188169"/>
              <a:ext cx="957049" cy="185199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: Top Corners Snipped 151">
              <a:extLst>
                <a:ext uri="{FF2B5EF4-FFF2-40B4-BE49-F238E27FC236}">
                  <a16:creationId xmlns:a16="http://schemas.microsoft.com/office/drawing/2014/main" id="{F77E498E-266E-DA68-56E1-638DE23FDF45}"/>
                </a:ext>
              </a:extLst>
            </p:cNvPr>
            <p:cNvSpPr/>
            <p:nvPr/>
          </p:nvSpPr>
          <p:spPr>
            <a:xfrm>
              <a:off x="6680156" y="1940499"/>
              <a:ext cx="939883" cy="430984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dirty="0">
                  <a:solidFill>
                    <a:srgbClr val="000000"/>
                  </a:solidFill>
                  <a:effectLst/>
                  <a:latin typeface="Candara" panose="020E050203030302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Cleaning</a:t>
              </a:r>
              <a:endParaRPr lang="en-IN" sz="16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64CFF94C-C832-A40E-E467-79E7E451B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0683" y="2335695"/>
              <a:ext cx="362847" cy="71976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F9A2598B-5D23-9CC4-A126-32CD90C11F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338" y="2208790"/>
              <a:ext cx="669151" cy="17717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50703F34-6998-85F9-E5F1-A32255400283}"/>
              </a:ext>
            </a:extLst>
          </p:cNvPr>
          <p:cNvSpPr/>
          <p:nvPr/>
        </p:nvSpPr>
        <p:spPr>
          <a:xfrm rot="5400000">
            <a:off x="4709606" y="2945616"/>
            <a:ext cx="648000" cy="3530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>
              <a:latin typeface="Candara" panose="020E0502030303020204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E715023-F936-4B56-A252-F2D3E5467836}"/>
              </a:ext>
            </a:extLst>
          </p:cNvPr>
          <p:cNvSpPr/>
          <p:nvPr/>
        </p:nvSpPr>
        <p:spPr>
          <a:xfrm>
            <a:off x="231376" y="3475331"/>
            <a:ext cx="7099121" cy="302386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latin typeface="Candara" panose="020E0502030303020204" pitchFamily="34" charset="0"/>
            </a:endParaRPr>
          </a:p>
        </p:txBody>
      </p:sp>
      <p:sp>
        <p:nvSpPr>
          <p:cNvPr id="164" name="Rectangle 108">
            <a:extLst>
              <a:ext uri="{FF2B5EF4-FFF2-40B4-BE49-F238E27FC236}">
                <a16:creationId xmlns:a16="http://schemas.microsoft.com/office/drawing/2014/main" id="{97145085-B29B-4736-AB31-DAB1A6CC8535}"/>
              </a:ext>
            </a:extLst>
          </p:cNvPr>
          <p:cNvSpPr/>
          <p:nvPr/>
        </p:nvSpPr>
        <p:spPr>
          <a:xfrm>
            <a:off x="4275145" y="5429581"/>
            <a:ext cx="1467485" cy="907711"/>
          </a:xfrm>
          <a:prstGeom prst="round1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b="1" dirty="0" err="1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Fetch_Stats</a:t>
            </a:r>
            <a:r>
              <a:rPr lang="en-IN" sz="900" b="1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 Module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(Total Msg, words, users, links, Media)</a:t>
            </a:r>
          </a:p>
        </p:txBody>
      </p:sp>
      <p:sp>
        <p:nvSpPr>
          <p:cNvPr id="165" name="TextBox 1052">
            <a:extLst>
              <a:ext uri="{FF2B5EF4-FFF2-40B4-BE49-F238E27FC236}">
                <a16:creationId xmlns:a16="http://schemas.microsoft.com/office/drawing/2014/main" id="{8032ED32-18A5-3246-9F37-2C113C5627C4}"/>
              </a:ext>
            </a:extLst>
          </p:cNvPr>
          <p:cNvSpPr txBox="1"/>
          <p:nvPr/>
        </p:nvSpPr>
        <p:spPr>
          <a:xfrm>
            <a:off x="1111477" y="6499418"/>
            <a:ext cx="2612390" cy="307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i="1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Exploratory Data Analysis (EDA)</a:t>
            </a:r>
            <a:endParaRPr lang="en-IN" sz="12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66" name="Rectangle 108">
            <a:extLst>
              <a:ext uri="{FF2B5EF4-FFF2-40B4-BE49-F238E27FC236}">
                <a16:creationId xmlns:a16="http://schemas.microsoft.com/office/drawing/2014/main" id="{CECCA7F6-41B0-ACF0-B1D5-9F747ADAE45A}"/>
              </a:ext>
            </a:extLst>
          </p:cNvPr>
          <p:cNvSpPr/>
          <p:nvPr/>
        </p:nvSpPr>
        <p:spPr>
          <a:xfrm>
            <a:off x="403064" y="3703676"/>
            <a:ext cx="1594169" cy="567881"/>
          </a:xfrm>
          <a:prstGeom prst="round1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URL Module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(Shared links info)</a:t>
            </a:r>
          </a:p>
        </p:txBody>
      </p:sp>
      <p:sp>
        <p:nvSpPr>
          <p:cNvPr id="172" name="Rectangle 108">
            <a:extLst>
              <a:ext uri="{FF2B5EF4-FFF2-40B4-BE49-F238E27FC236}">
                <a16:creationId xmlns:a16="http://schemas.microsoft.com/office/drawing/2014/main" id="{9EC158BA-FF42-15B9-D96B-EDF8ED87FF23}"/>
              </a:ext>
            </a:extLst>
          </p:cNvPr>
          <p:cNvSpPr/>
          <p:nvPr/>
        </p:nvSpPr>
        <p:spPr>
          <a:xfrm>
            <a:off x="3429890" y="5705063"/>
            <a:ext cx="695597" cy="586518"/>
          </a:xfrm>
          <a:prstGeom prst="round1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Word Cloud </a:t>
            </a:r>
            <a:endParaRPr lang="en-IN" sz="11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73" name="Rectangle 108">
            <a:extLst>
              <a:ext uri="{FF2B5EF4-FFF2-40B4-BE49-F238E27FC236}">
                <a16:creationId xmlns:a16="http://schemas.microsoft.com/office/drawing/2014/main" id="{00D640FC-FAE2-B6F4-EC29-00B89FF7FC9C}"/>
              </a:ext>
            </a:extLst>
          </p:cNvPr>
          <p:cNvSpPr/>
          <p:nvPr/>
        </p:nvSpPr>
        <p:spPr>
          <a:xfrm>
            <a:off x="4213551" y="4613928"/>
            <a:ext cx="1529079" cy="602615"/>
          </a:xfrm>
          <a:prstGeom prst="round1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b="1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Timeline Module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(Month/Year wise activity)</a:t>
            </a:r>
          </a:p>
        </p:txBody>
      </p:sp>
      <p:sp>
        <p:nvSpPr>
          <p:cNvPr id="176" name="Rectangle 108">
            <a:extLst>
              <a:ext uri="{FF2B5EF4-FFF2-40B4-BE49-F238E27FC236}">
                <a16:creationId xmlns:a16="http://schemas.microsoft.com/office/drawing/2014/main" id="{F9FE6C2D-A0C2-88F4-8AAD-89A46D74C586}"/>
              </a:ext>
            </a:extLst>
          </p:cNvPr>
          <p:cNvSpPr/>
          <p:nvPr/>
        </p:nvSpPr>
        <p:spPr>
          <a:xfrm>
            <a:off x="4216460" y="3659184"/>
            <a:ext cx="1529080" cy="629920"/>
          </a:xfrm>
          <a:prstGeom prst="round1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b="1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Involvement Module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(Most active User/ Time/ Weekday)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9E098C-964D-0AB5-4263-07D820E70437}"/>
              </a:ext>
            </a:extLst>
          </p:cNvPr>
          <p:cNvCxnSpPr>
            <a:cxnSpLocks/>
          </p:cNvCxnSpPr>
          <p:nvPr/>
        </p:nvCxnSpPr>
        <p:spPr>
          <a:xfrm>
            <a:off x="4975397" y="4303395"/>
            <a:ext cx="0" cy="28765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08">
            <a:extLst>
              <a:ext uri="{FF2B5EF4-FFF2-40B4-BE49-F238E27FC236}">
                <a16:creationId xmlns:a16="http://schemas.microsoft.com/office/drawing/2014/main" id="{E0982611-B3F8-1F3E-EC58-76B633065156}"/>
              </a:ext>
            </a:extLst>
          </p:cNvPr>
          <p:cNvSpPr/>
          <p:nvPr/>
        </p:nvSpPr>
        <p:spPr>
          <a:xfrm>
            <a:off x="424712" y="5761134"/>
            <a:ext cx="1467485" cy="548005"/>
          </a:xfrm>
          <a:prstGeom prst="round1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kern="120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Common Words Module</a:t>
            </a:r>
            <a:endParaRPr lang="en-IN" sz="110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86" name="Flowchart: Multidocument 185">
            <a:extLst>
              <a:ext uri="{FF2B5EF4-FFF2-40B4-BE49-F238E27FC236}">
                <a16:creationId xmlns:a16="http://schemas.microsoft.com/office/drawing/2014/main" id="{2E0A7681-0495-E702-8E91-02EDBBFAEF22}"/>
              </a:ext>
            </a:extLst>
          </p:cNvPr>
          <p:cNvSpPr/>
          <p:nvPr/>
        </p:nvSpPr>
        <p:spPr>
          <a:xfrm>
            <a:off x="2198460" y="5724943"/>
            <a:ext cx="971024" cy="574254"/>
          </a:xfrm>
          <a:prstGeom prst="flowChartMultidocument">
            <a:avLst/>
          </a:prstGeom>
          <a:solidFill>
            <a:srgbClr val="A4D76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Stop Words</a:t>
            </a:r>
            <a:endParaRPr lang="en-IN" sz="11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CECD97DF-8DEC-BFB9-B7F3-02EC416D6F11}"/>
              </a:ext>
            </a:extLst>
          </p:cNvPr>
          <p:cNvCxnSpPr>
            <a:cxnSpLocks/>
          </p:cNvCxnSpPr>
          <p:nvPr/>
        </p:nvCxnSpPr>
        <p:spPr>
          <a:xfrm flipV="1">
            <a:off x="1913787" y="6016625"/>
            <a:ext cx="25146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713AB5F-DB70-5D0E-8D04-01B4E05C9F32}"/>
              </a:ext>
            </a:extLst>
          </p:cNvPr>
          <p:cNvCxnSpPr>
            <a:cxnSpLocks/>
          </p:cNvCxnSpPr>
          <p:nvPr/>
        </p:nvCxnSpPr>
        <p:spPr>
          <a:xfrm flipV="1">
            <a:off x="3173957" y="6000750"/>
            <a:ext cx="25146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: Top Corners Snipped 188">
            <a:extLst>
              <a:ext uri="{FF2B5EF4-FFF2-40B4-BE49-F238E27FC236}">
                <a16:creationId xmlns:a16="http://schemas.microsoft.com/office/drawing/2014/main" id="{7933D1C8-CF97-1B49-16A9-817485087238}"/>
              </a:ext>
            </a:extLst>
          </p:cNvPr>
          <p:cNvSpPr/>
          <p:nvPr/>
        </p:nvSpPr>
        <p:spPr>
          <a:xfrm>
            <a:off x="403064" y="4482454"/>
            <a:ext cx="1569370" cy="368898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Emoji Module</a:t>
            </a:r>
          </a:p>
        </p:txBody>
      </p:sp>
      <p:sp>
        <p:nvSpPr>
          <p:cNvPr id="190" name="Rectangle: Top Corners Snipped 189">
            <a:extLst>
              <a:ext uri="{FF2B5EF4-FFF2-40B4-BE49-F238E27FC236}">
                <a16:creationId xmlns:a16="http://schemas.microsoft.com/office/drawing/2014/main" id="{196E419B-83C2-F7B0-A4AB-B8B8C9E8A5C6}"/>
              </a:ext>
            </a:extLst>
          </p:cNvPr>
          <p:cNvSpPr/>
          <p:nvPr/>
        </p:nvSpPr>
        <p:spPr>
          <a:xfrm>
            <a:off x="2284959" y="4673443"/>
            <a:ext cx="1616073" cy="678254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Activity Map Module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[Weekly/Daily]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B30568E5-35A0-AE43-8188-2E550601148E}"/>
              </a:ext>
            </a:extLst>
          </p:cNvPr>
          <p:cNvSpPr/>
          <p:nvPr/>
        </p:nvSpPr>
        <p:spPr>
          <a:xfrm>
            <a:off x="424713" y="5089227"/>
            <a:ext cx="1533294" cy="436928"/>
          </a:xfrm>
          <a:prstGeom prst="rect">
            <a:avLst/>
          </a:prstGeom>
          <a:solidFill>
            <a:srgbClr val="A4D76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IN" sz="1000" b="1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User_wise_Emoji</a:t>
            </a:r>
            <a:endParaRPr lang="en-IN" sz="1200" dirty="0">
              <a:solidFill>
                <a:schemeClr val="tx1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IN" sz="800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[Most used emoji by Each user]</a:t>
            </a:r>
            <a:endParaRPr lang="en-IN" sz="1200" dirty="0">
              <a:solidFill>
                <a:schemeClr val="tx1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723CD146-2630-AE5F-D12C-47CB449D6DA2}"/>
              </a:ext>
            </a:extLst>
          </p:cNvPr>
          <p:cNvCxnSpPr>
            <a:cxnSpLocks/>
          </p:cNvCxnSpPr>
          <p:nvPr/>
        </p:nvCxnSpPr>
        <p:spPr>
          <a:xfrm>
            <a:off x="1220288" y="4863388"/>
            <a:ext cx="0" cy="2159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8BD902B-3407-74D4-799C-F463332CD400}"/>
              </a:ext>
            </a:extLst>
          </p:cNvPr>
          <p:cNvSpPr/>
          <p:nvPr/>
        </p:nvSpPr>
        <p:spPr>
          <a:xfrm>
            <a:off x="9657119" y="3488797"/>
            <a:ext cx="2349350" cy="298067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latin typeface="Candara" panose="020E0502030303020204" pitchFamily="34" charset="0"/>
            </a:endParaRPr>
          </a:p>
        </p:txBody>
      </p:sp>
      <p:sp>
        <p:nvSpPr>
          <p:cNvPr id="194" name="Arrow: Right 193">
            <a:extLst>
              <a:ext uri="{FF2B5EF4-FFF2-40B4-BE49-F238E27FC236}">
                <a16:creationId xmlns:a16="http://schemas.microsoft.com/office/drawing/2014/main" id="{8729D330-7A87-31E7-15FD-7B9CC72ECA6F}"/>
              </a:ext>
            </a:extLst>
          </p:cNvPr>
          <p:cNvSpPr/>
          <p:nvPr/>
        </p:nvSpPr>
        <p:spPr>
          <a:xfrm rot="5400000">
            <a:off x="7780915" y="2950153"/>
            <a:ext cx="648000" cy="3530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>
              <a:latin typeface="Candara" panose="020E0502030303020204" pitchFamily="34" charset="0"/>
            </a:endParaRPr>
          </a:p>
        </p:txBody>
      </p:sp>
      <p:sp>
        <p:nvSpPr>
          <p:cNvPr id="196" name="TextBox 1052">
            <a:extLst>
              <a:ext uri="{FF2B5EF4-FFF2-40B4-BE49-F238E27FC236}">
                <a16:creationId xmlns:a16="http://schemas.microsoft.com/office/drawing/2014/main" id="{F85B45C8-469A-CA08-2F25-BE0EFB70B5D9}"/>
              </a:ext>
            </a:extLst>
          </p:cNvPr>
          <p:cNvSpPr txBox="1"/>
          <p:nvPr/>
        </p:nvSpPr>
        <p:spPr>
          <a:xfrm>
            <a:off x="1111477" y="6509357"/>
            <a:ext cx="2612390" cy="307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i="1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Exploratory Data Analysis (EDA)</a:t>
            </a:r>
            <a:endParaRPr lang="en-IN" sz="12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97" name="TextBox 1052">
            <a:extLst>
              <a:ext uri="{FF2B5EF4-FFF2-40B4-BE49-F238E27FC236}">
                <a16:creationId xmlns:a16="http://schemas.microsoft.com/office/drawing/2014/main" id="{CA0582B3-0AB0-CEB9-D53C-FDFE8CF02BD6}"/>
              </a:ext>
            </a:extLst>
          </p:cNvPr>
          <p:cNvSpPr txBox="1"/>
          <p:nvPr/>
        </p:nvSpPr>
        <p:spPr>
          <a:xfrm>
            <a:off x="7425553" y="6483276"/>
            <a:ext cx="1599576" cy="2420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b="1" i="1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Language Conversion</a:t>
            </a:r>
            <a:endParaRPr lang="en-IN" sz="1200" b="1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289E0894-B2FA-AC3F-E3A2-15B79458D64E}"/>
              </a:ext>
            </a:extLst>
          </p:cNvPr>
          <p:cNvCxnSpPr>
            <a:cxnSpLocks/>
            <a:stCxn id="173" idx="1"/>
          </p:cNvCxnSpPr>
          <p:nvPr/>
        </p:nvCxnSpPr>
        <p:spPr>
          <a:xfrm flipH="1" flipV="1">
            <a:off x="3901032" y="4914016"/>
            <a:ext cx="312519" cy="122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: Top Corners Snipped 200">
            <a:extLst>
              <a:ext uri="{FF2B5EF4-FFF2-40B4-BE49-F238E27FC236}">
                <a16:creationId xmlns:a16="http://schemas.microsoft.com/office/drawing/2014/main" id="{CE59EE73-41A9-503F-C259-1DFCF97DAFAF}"/>
              </a:ext>
            </a:extLst>
          </p:cNvPr>
          <p:cNvSpPr/>
          <p:nvPr/>
        </p:nvSpPr>
        <p:spPr>
          <a:xfrm>
            <a:off x="2284959" y="3684401"/>
            <a:ext cx="1594984" cy="664572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User Wise Total  sent Msg along with average message length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8A4FEEFF-D9B3-1695-7380-051B28C4475C}"/>
              </a:ext>
            </a:extLst>
          </p:cNvPr>
          <p:cNvCxnSpPr>
            <a:cxnSpLocks/>
          </p:cNvCxnSpPr>
          <p:nvPr/>
        </p:nvCxnSpPr>
        <p:spPr>
          <a:xfrm flipV="1">
            <a:off x="3070091" y="4362634"/>
            <a:ext cx="0" cy="25129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2547C647-AB27-FA4E-A88C-8A14297D0E24}"/>
              </a:ext>
            </a:extLst>
          </p:cNvPr>
          <p:cNvCxnSpPr>
            <a:cxnSpLocks/>
          </p:cNvCxnSpPr>
          <p:nvPr/>
        </p:nvCxnSpPr>
        <p:spPr>
          <a:xfrm flipH="1">
            <a:off x="257714" y="3252989"/>
            <a:ext cx="900000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141">
            <a:extLst>
              <a:ext uri="{FF2B5EF4-FFF2-40B4-BE49-F238E27FC236}">
                <a16:creationId xmlns:a16="http://schemas.microsoft.com/office/drawing/2014/main" id="{0F287958-BD76-FB5C-B60C-136304287057}"/>
              </a:ext>
            </a:extLst>
          </p:cNvPr>
          <p:cNvSpPr txBox="1"/>
          <p:nvPr/>
        </p:nvSpPr>
        <p:spPr>
          <a:xfrm>
            <a:off x="224753" y="2804411"/>
            <a:ext cx="1136908" cy="3290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Output [</a:t>
            </a:r>
            <a:r>
              <a:rPr lang="en-IN" sz="16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IN" sz="1600" b="1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] </a:t>
            </a:r>
            <a:endParaRPr lang="en-IN" sz="11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08" name="TextBox 1052">
            <a:extLst>
              <a:ext uri="{FF2B5EF4-FFF2-40B4-BE49-F238E27FC236}">
                <a16:creationId xmlns:a16="http://schemas.microsoft.com/office/drawing/2014/main" id="{07C85715-44FB-8C7B-D69E-A60E87F67AB4}"/>
              </a:ext>
            </a:extLst>
          </p:cNvPr>
          <p:cNvSpPr txBox="1"/>
          <p:nvPr/>
        </p:nvSpPr>
        <p:spPr>
          <a:xfrm>
            <a:off x="9629296" y="6500192"/>
            <a:ext cx="2612390" cy="307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b="1" i="1" kern="12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Emotion detection</a:t>
            </a:r>
            <a:endParaRPr lang="en-IN" sz="1200" b="1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2E81C55B-004F-596F-0F30-C97128098507}"/>
              </a:ext>
            </a:extLst>
          </p:cNvPr>
          <p:cNvSpPr/>
          <p:nvPr/>
        </p:nvSpPr>
        <p:spPr>
          <a:xfrm>
            <a:off x="7513982" y="3476352"/>
            <a:ext cx="1422718" cy="299311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latin typeface="Candara" panose="020E0502030303020204" pitchFamily="34" charset="0"/>
            </a:endParaRPr>
          </a:p>
        </p:txBody>
      </p:sp>
      <p:sp>
        <p:nvSpPr>
          <p:cNvPr id="240" name="Rectangle 108">
            <a:extLst>
              <a:ext uri="{FF2B5EF4-FFF2-40B4-BE49-F238E27FC236}">
                <a16:creationId xmlns:a16="http://schemas.microsoft.com/office/drawing/2014/main" id="{3165B04E-2B4A-F69E-CC78-5EC8650180AF}"/>
              </a:ext>
            </a:extLst>
          </p:cNvPr>
          <p:cNvSpPr/>
          <p:nvPr/>
        </p:nvSpPr>
        <p:spPr>
          <a:xfrm>
            <a:off x="3429890" y="5703843"/>
            <a:ext cx="695597" cy="586518"/>
          </a:xfrm>
          <a:prstGeom prst="round1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Word Cloud </a:t>
            </a:r>
            <a:endParaRPr lang="en-IN" sz="11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41" name="Rectangle 108">
            <a:extLst>
              <a:ext uri="{FF2B5EF4-FFF2-40B4-BE49-F238E27FC236}">
                <a16:creationId xmlns:a16="http://schemas.microsoft.com/office/drawing/2014/main" id="{A2FC399A-A93E-0473-9100-52758D03537F}"/>
              </a:ext>
            </a:extLst>
          </p:cNvPr>
          <p:cNvSpPr/>
          <p:nvPr/>
        </p:nvSpPr>
        <p:spPr>
          <a:xfrm>
            <a:off x="7637735" y="3598429"/>
            <a:ext cx="1106868" cy="580437"/>
          </a:xfrm>
          <a:prstGeom prst="round1Rect">
            <a:avLst/>
          </a:prstGeom>
          <a:solidFill>
            <a:srgbClr val="FF2F2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b="1" dirty="0">
                <a:solidFill>
                  <a:schemeClr val="bg1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Split Equivalent &amp; meaningful Length Sentence</a:t>
            </a:r>
          </a:p>
        </p:txBody>
      </p:sp>
      <p:sp>
        <p:nvSpPr>
          <p:cNvPr id="242" name="Rectangle 108">
            <a:extLst>
              <a:ext uri="{FF2B5EF4-FFF2-40B4-BE49-F238E27FC236}">
                <a16:creationId xmlns:a16="http://schemas.microsoft.com/office/drawing/2014/main" id="{CBA03823-0B73-BAC3-ECD0-1758A476868B}"/>
              </a:ext>
            </a:extLst>
          </p:cNvPr>
          <p:cNvSpPr/>
          <p:nvPr/>
        </p:nvSpPr>
        <p:spPr>
          <a:xfrm>
            <a:off x="7646348" y="4376684"/>
            <a:ext cx="1106868" cy="580437"/>
          </a:xfrm>
          <a:prstGeom prst="round1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IN" sz="95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Sentences</a:t>
            </a:r>
          </a:p>
          <a:p>
            <a:pPr algn="ctr">
              <a:lnSpc>
                <a:spcPct val="107000"/>
              </a:lnSpc>
            </a:pPr>
            <a:r>
              <a:rPr lang="en-IN" sz="950" dirty="0">
                <a:solidFill>
                  <a:srgbClr val="000000"/>
                </a:solidFill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[Native Language]</a:t>
            </a:r>
            <a:endParaRPr lang="en-IN" sz="95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7211E0B4-41B9-DB57-A6BF-6517746DBA3B}"/>
              </a:ext>
            </a:extLst>
          </p:cNvPr>
          <p:cNvSpPr/>
          <p:nvPr/>
        </p:nvSpPr>
        <p:spPr>
          <a:xfrm>
            <a:off x="7663280" y="5176787"/>
            <a:ext cx="1106868" cy="580437"/>
          </a:xfrm>
          <a:prstGeom prst="can">
            <a:avLst/>
          </a:prstGeom>
          <a:solidFill>
            <a:srgbClr val="A4D7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err="1">
                <a:solidFill>
                  <a:schemeClr val="tx1"/>
                </a:solidFill>
                <a:latin typeface="Candara" panose="020E0502030303020204" pitchFamily="34" charset="0"/>
              </a:rPr>
              <a:t>G</a:t>
            </a:r>
            <a:r>
              <a:rPr lang="en-IN" sz="1050" b="1" dirty="0" err="1"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oogletrans</a:t>
            </a:r>
            <a:endParaRPr lang="en-IN" sz="1050" b="1" dirty="0">
              <a:solidFill>
                <a:schemeClr val="tx1"/>
              </a:solidFill>
              <a:effectLst/>
              <a:latin typeface="Candara" panose="020E0502030303020204" pitchFamily="34" charset="0"/>
            </a:endParaRPr>
          </a:p>
          <a:p>
            <a:pPr algn="ctr"/>
            <a:r>
              <a:rPr lang="en-IN" sz="1050" b="1" dirty="0">
                <a:solidFill>
                  <a:schemeClr val="tx1"/>
                </a:solidFill>
                <a:latin typeface="Candara" panose="020E0502030303020204" pitchFamily="34" charset="0"/>
              </a:rPr>
              <a:t> /</a:t>
            </a:r>
            <a:r>
              <a:rPr lang="en-IN" sz="1050" b="1" dirty="0"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translators</a:t>
            </a:r>
          </a:p>
        </p:txBody>
      </p:sp>
      <p:sp>
        <p:nvSpPr>
          <p:cNvPr id="256" name="Rectangle 108">
            <a:extLst>
              <a:ext uri="{FF2B5EF4-FFF2-40B4-BE49-F238E27FC236}">
                <a16:creationId xmlns:a16="http://schemas.microsoft.com/office/drawing/2014/main" id="{CE1D472F-AF91-FB4A-CFE8-0300A4A58697}"/>
              </a:ext>
            </a:extLst>
          </p:cNvPr>
          <p:cNvSpPr/>
          <p:nvPr/>
        </p:nvSpPr>
        <p:spPr>
          <a:xfrm>
            <a:off x="7646348" y="5949922"/>
            <a:ext cx="1106868" cy="340439"/>
          </a:xfrm>
          <a:prstGeom prst="round1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IN" sz="95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English Sentences</a:t>
            </a:r>
            <a:endParaRPr lang="en-IN" sz="95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CBA5E4EE-2D76-DC25-5D3F-C3DF132356E1}"/>
              </a:ext>
            </a:extLst>
          </p:cNvPr>
          <p:cNvCxnSpPr>
            <a:cxnSpLocks/>
          </p:cNvCxnSpPr>
          <p:nvPr/>
        </p:nvCxnSpPr>
        <p:spPr>
          <a:xfrm>
            <a:off x="8178019" y="4979134"/>
            <a:ext cx="0" cy="2160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17AAB797-5CC7-17C8-31E4-35AF4C8D9330}"/>
              </a:ext>
            </a:extLst>
          </p:cNvPr>
          <p:cNvCxnSpPr>
            <a:cxnSpLocks/>
          </p:cNvCxnSpPr>
          <p:nvPr/>
        </p:nvCxnSpPr>
        <p:spPr>
          <a:xfrm>
            <a:off x="8180241" y="5747481"/>
            <a:ext cx="0" cy="2160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Arrow: Right 258">
            <a:extLst>
              <a:ext uri="{FF2B5EF4-FFF2-40B4-BE49-F238E27FC236}">
                <a16:creationId xmlns:a16="http://schemas.microsoft.com/office/drawing/2014/main" id="{71D08824-05E3-4AFF-F915-C794B1FF3687}"/>
              </a:ext>
            </a:extLst>
          </p:cNvPr>
          <p:cNvSpPr/>
          <p:nvPr/>
        </p:nvSpPr>
        <p:spPr>
          <a:xfrm>
            <a:off x="9040291" y="4882117"/>
            <a:ext cx="468000" cy="3530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>
              <a:latin typeface="Candara" panose="020E0502030303020204" pitchFamily="34" charset="0"/>
            </a:endParaRPr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D577A4E0-3925-6F2F-EB69-EA6EBFDA1D8A}"/>
              </a:ext>
            </a:extLst>
          </p:cNvPr>
          <p:cNvCxnSpPr>
            <a:cxnSpLocks/>
          </p:cNvCxnSpPr>
          <p:nvPr/>
        </p:nvCxnSpPr>
        <p:spPr>
          <a:xfrm>
            <a:off x="11080410" y="3326426"/>
            <a:ext cx="900000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41">
            <a:extLst>
              <a:ext uri="{FF2B5EF4-FFF2-40B4-BE49-F238E27FC236}">
                <a16:creationId xmlns:a16="http://schemas.microsoft.com/office/drawing/2014/main" id="{3C8A048E-8B6A-9440-1340-628A3B228576}"/>
              </a:ext>
            </a:extLst>
          </p:cNvPr>
          <p:cNvSpPr txBox="1"/>
          <p:nvPr/>
        </p:nvSpPr>
        <p:spPr>
          <a:xfrm>
            <a:off x="10977876" y="2947421"/>
            <a:ext cx="1136908" cy="3290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Output [</a:t>
            </a:r>
            <a:r>
              <a:rPr lang="en-IN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IN" sz="1600" b="1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] </a:t>
            </a:r>
            <a:endParaRPr lang="en-IN" sz="11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62" name="Rectangle: Top Corners Snipped 261">
            <a:extLst>
              <a:ext uri="{FF2B5EF4-FFF2-40B4-BE49-F238E27FC236}">
                <a16:creationId xmlns:a16="http://schemas.microsoft.com/office/drawing/2014/main" id="{71272A19-62DC-7300-F37F-322777153510}"/>
              </a:ext>
            </a:extLst>
          </p:cNvPr>
          <p:cNvSpPr/>
          <p:nvPr/>
        </p:nvSpPr>
        <p:spPr>
          <a:xfrm>
            <a:off x="9830453" y="3628246"/>
            <a:ext cx="972000" cy="363010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Read Dataset</a:t>
            </a:r>
          </a:p>
        </p:txBody>
      </p:sp>
      <p:sp>
        <p:nvSpPr>
          <p:cNvPr id="263" name="Rectangle: Top Corners Snipped 262">
            <a:extLst>
              <a:ext uri="{FF2B5EF4-FFF2-40B4-BE49-F238E27FC236}">
                <a16:creationId xmlns:a16="http://schemas.microsoft.com/office/drawing/2014/main" id="{07D9F358-6CE5-0854-7EC3-90414E5DC04C}"/>
              </a:ext>
            </a:extLst>
          </p:cNvPr>
          <p:cNvSpPr/>
          <p:nvPr/>
        </p:nvSpPr>
        <p:spPr>
          <a:xfrm>
            <a:off x="9830453" y="4225822"/>
            <a:ext cx="972000" cy="363010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Pre-Processing</a:t>
            </a:r>
          </a:p>
        </p:txBody>
      </p:sp>
      <p:sp>
        <p:nvSpPr>
          <p:cNvPr id="264" name="Rectangle: Top Corners Snipped 263">
            <a:extLst>
              <a:ext uri="{FF2B5EF4-FFF2-40B4-BE49-F238E27FC236}">
                <a16:creationId xmlns:a16="http://schemas.microsoft.com/office/drawing/2014/main" id="{113BE5C1-AAE9-D6D8-5AD5-FBB1A4F0B42D}"/>
              </a:ext>
            </a:extLst>
          </p:cNvPr>
          <p:cNvSpPr/>
          <p:nvPr/>
        </p:nvSpPr>
        <p:spPr>
          <a:xfrm>
            <a:off x="9830453" y="4789492"/>
            <a:ext cx="972000" cy="363010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Label Encoding</a:t>
            </a:r>
          </a:p>
        </p:txBody>
      </p:sp>
      <p:sp>
        <p:nvSpPr>
          <p:cNvPr id="265" name="Rectangle: Top Corners Snipped 264">
            <a:extLst>
              <a:ext uri="{FF2B5EF4-FFF2-40B4-BE49-F238E27FC236}">
                <a16:creationId xmlns:a16="http://schemas.microsoft.com/office/drawing/2014/main" id="{92E76C36-A39F-A354-9656-BDDB20DB1BB8}"/>
              </a:ext>
            </a:extLst>
          </p:cNvPr>
          <p:cNvSpPr/>
          <p:nvPr/>
        </p:nvSpPr>
        <p:spPr>
          <a:xfrm>
            <a:off x="9830453" y="5355529"/>
            <a:ext cx="972000" cy="363010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Tokenization</a:t>
            </a:r>
          </a:p>
        </p:txBody>
      </p:sp>
      <p:sp>
        <p:nvSpPr>
          <p:cNvPr id="266" name="Rectangle: Top Corners Snipped 265">
            <a:extLst>
              <a:ext uri="{FF2B5EF4-FFF2-40B4-BE49-F238E27FC236}">
                <a16:creationId xmlns:a16="http://schemas.microsoft.com/office/drawing/2014/main" id="{8DC850C7-CCFA-706C-7481-A755A602F830}"/>
              </a:ext>
            </a:extLst>
          </p:cNvPr>
          <p:cNvSpPr/>
          <p:nvPr/>
        </p:nvSpPr>
        <p:spPr>
          <a:xfrm>
            <a:off x="9839062" y="5945048"/>
            <a:ext cx="972000" cy="363010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Padding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CDE24616-19FB-BA15-EC92-E54818E6EF9E}"/>
              </a:ext>
            </a:extLst>
          </p:cNvPr>
          <p:cNvCxnSpPr>
            <a:cxnSpLocks/>
          </p:cNvCxnSpPr>
          <p:nvPr/>
        </p:nvCxnSpPr>
        <p:spPr>
          <a:xfrm>
            <a:off x="10285115" y="4017822"/>
            <a:ext cx="0" cy="2160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99AEBA1A-568A-9023-ED6F-9CD38FCE4E98}"/>
              </a:ext>
            </a:extLst>
          </p:cNvPr>
          <p:cNvCxnSpPr>
            <a:cxnSpLocks/>
          </p:cNvCxnSpPr>
          <p:nvPr/>
        </p:nvCxnSpPr>
        <p:spPr>
          <a:xfrm>
            <a:off x="10298369" y="4577723"/>
            <a:ext cx="0" cy="2160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CDE82795-556D-E1F7-281C-C72BD50AE661}"/>
              </a:ext>
            </a:extLst>
          </p:cNvPr>
          <p:cNvCxnSpPr>
            <a:cxnSpLocks/>
          </p:cNvCxnSpPr>
          <p:nvPr/>
        </p:nvCxnSpPr>
        <p:spPr>
          <a:xfrm>
            <a:off x="10311623" y="5137624"/>
            <a:ext cx="0" cy="2160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5DED493F-9F64-F5D8-4A59-174CF740BD27}"/>
              </a:ext>
            </a:extLst>
          </p:cNvPr>
          <p:cNvCxnSpPr>
            <a:cxnSpLocks/>
          </p:cNvCxnSpPr>
          <p:nvPr/>
        </p:nvCxnSpPr>
        <p:spPr>
          <a:xfrm>
            <a:off x="10329796" y="5718539"/>
            <a:ext cx="0" cy="2160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angle: Top Corners Snipped 270">
            <a:extLst>
              <a:ext uri="{FF2B5EF4-FFF2-40B4-BE49-F238E27FC236}">
                <a16:creationId xmlns:a16="http://schemas.microsoft.com/office/drawing/2014/main" id="{B504642F-844F-A933-45E3-D98670FE86A7}"/>
              </a:ext>
            </a:extLst>
          </p:cNvPr>
          <p:cNvSpPr/>
          <p:nvPr/>
        </p:nvSpPr>
        <p:spPr>
          <a:xfrm>
            <a:off x="11083765" y="5370763"/>
            <a:ext cx="756000" cy="363010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Model Building</a:t>
            </a:r>
          </a:p>
        </p:txBody>
      </p:sp>
      <p:sp>
        <p:nvSpPr>
          <p:cNvPr id="275" name="Rectangle: Top Corners Snipped 274">
            <a:extLst>
              <a:ext uri="{FF2B5EF4-FFF2-40B4-BE49-F238E27FC236}">
                <a16:creationId xmlns:a16="http://schemas.microsoft.com/office/drawing/2014/main" id="{3A106B3F-861B-590D-70DA-56CCCF249A98}"/>
              </a:ext>
            </a:extLst>
          </p:cNvPr>
          <p:cNvSpPr/>
          <p:nvPr/>
        </p:nvSpPr>
        <p:spPr>
          <a:xfrm>
            <a:off x="11054997" y="4783716"/>
            <a:ext cx="756000" cy="363010"/>
          </a:xfrm>
          <a:prstGeom prst="snip2SameRect">
            <a:avLst/>
          </a:prstGeom>
          <a:gradFill flip="none" rotWithShape="1">
            <a:gsLst>
              <a:gs pos="29000">
                <a:srgbClr val="FF0000"/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Model Fitting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14D0FBE0-3CBC-A572-0A1E-D2706217076A}"/>
              </a:ext>
            </a:extLst>
          </p:cNvPr>
          <p:cNvCxnSpPr>
            <a:cxnSpLocks/>
          </p:cNvCxnSpPr>
          <p:nvPr/>
        </p:nvCxnSpPr>
        <p:spPr>
          <a:xfrm flipV="1">
            <a:off x="11421038" y="5144331"/>
            <a:ext cx="0" cy="2160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: Top Corners Snipped 276">
            <a:extLst>
              <a:ext uri="{FF2B5EF4-FFF2-40B4-BE49-F238E27FC236}">
                <a16:creationId xmlns:a16="http://schemas.microsoft.com/office/drawing/2014/main" id="{4D897A92-22BB-7834-8F0D-00DAAA7ABD52}"/>
              </a:ext>
            </a:extLst>
          </p:cNvPr>
          <p:cNvSpPr/>
          <p:nvPr/>
        </p:nvSpPr>
        <p:spPr>
          <a:xfrm>
            <a:off x="11047090" y="4196619"/>
            <a:ext cx="756000" cy="363010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Evaluation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2F06407F-538B-7273-EBE5-0C0738443C8E}"/>
              </a:ext>
            </a:extLst>
          </p:cNvPr>
          <p:cNvCxnSpPr>
            <a:cxnSpLocks/>
          </p:cNvCxnSpPr>
          <p:nvPr/>
        </p:nvCxnSpPr>
        <p:spPr>
          <a:xfrm flipV="1">
            <a:off x="11413131" y="4557234"/>
            <a:ext cx="0" cy="2160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Rectangle: Top Corners Snipped 279">
            <a:extLst>
              <a:ext uri="{FF2B5EF4-FFF2-40B4-BE49-F238E27FC236}">
                <a16:creationId xmlns:a16="http://schemas.microsoft.com/office/drawing/2014/main" id="{2A5CE17F-EA51-6E45-69B2-AE41C3781456}"/>
              </a:ext>
            </a:extLst>
          </p:cNvPr>
          <p:cNvSpPr/>
          <p:nvPr/>
        </p:nvSpPr>
        <p:spPr>
          <a:xfrm>
            <a:off x="11006467" y="3634621"/>
            <a:ext cx="756000" cy="363010"/>
          </a:xfrm>
          <a:prstGeom prst="snip2Same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OUTPUT</a:t>
            </a:r>
          </a:p>
        </p:txBody>
      </p: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6858A77E-31FF-0378-1C56-2D4A4E2BA152}"/>
              </a:ext>
            </a:extLst>
          </p:cNvPr>
          <p:cNvCxnSpPr>
            <a:cxnSpLocks/>
          </p:cNvCxnSpPr>
          <p:nvPr/>
        </p:nvCxnSpPr>
        <p:spPr>
          <a:xfrm flipV="1">
            <a:off x="11375732" y="3981379"/>
            <a:ext cx="0" cy="2160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4377D1D-5DAF-0EB4-AECF-0A752230D5AF}"/>
              </a:ext>
            </a:extLst>
          </p:cNvPr>
          <p:cNvCxnSpPr>
            <a:stCxn id="266" idx="0"/>
            <a:endCxn id="271" idx="1"/>
          </p:cNvCxnSpPr>
          <p:nvPr/>
        </p:nvCxnSpPr>
        <p:spPr>
          <a:xfrm flipV="1">
            <a:off x="10811062" y="5733773"/>
            <a:ext cx="612000" cy="324000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08">
            <a:extLst>
              <a:ext uri="{FF2B5EF4-FFF2-40B4-BE49-F238E27FC236}">
                <a16:creationId xmlns:a16="http://schemas.microsoft.com/office/drawing/2014/main" id="{89EF3BDF-6964-093C-274B-D43AE1981C22}"/>
              </a:ext>
            </a:extLst>
          </p:cNvPr>
          <p:cNvSpPr/>
          <p:nvPr/>
        </p:nvSpPr>
        <p:spPr>
          <a:xfrm>
            <a:off x="5869293" y="3659184"/>
            <a:ext cx="1316698" cy="629920"/>
          </a:xfrm>
          <a:prstGeom prst="round1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Clustering different chats into File, text , emoji</a:t>
            </a:r>
          </a:p>
        </p:txBody>
      </p:sp>
      <p:sp>
        <p:nvSpPr>
          <p:cNvPr id="181" name="Rectangle 108">
            <a:extLst>
              <a:ext uri="{FF2B5EF4-FFF2-40B4-BE49-F238E27FC236}">
                <a16:creationId xmlns:a16="http://schemas.microsoft.com/office/drawing/2014/main" id="{058C61F5-59A9-5E6C-1F9D-9FB8800980FC}"/>
              </a:ext>
            </a:extLst>
          </p:cNvPr>
          <p:cNvSpPr/>
          <p:nvPr/>
        </p:nvSpPr>
        <p:spPr>
          <a:xfrm>
            <a:off x="5880230" y="4472957"/>
            <a:ext cx="1316698" cy="629920"/>
          </a:xfrm>
          <a:prstGeom prst="round1Rect">
            <a:avLst/>
          </a:prstGeom>
          <a:solidFill>
            <a:srgbClr val="A4D76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solidFill>
                  <a:srgbClr val="000000"/>
                </a:solidFill>
                <a:latin typeface="Candara" panose="020E0502030303020204" pitchFamily="34" charset="0"/>
                <a:cs typeface="Mangal" panose="02040503050203030202" pitchFamily="18" charset="0"/>
              </a:rPr>
              <a:t>Classify as English or Non English</a:t>
            </a:r>
          </a:p>
        </p:txBody>
      </p:sp>
    </p:spTree>
    <p:extLst>
      <p:ext uri="{BB962C8B-B14F-4D97-AF65-F5344CB8AC3E}">
        <p14:creationId xmlns:p14="http://schemas.microsoft.com/office/powerpoint/2010/main" val="134555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9F37-B4C8-4F6A-BDDA-8A1B8A3E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5125"/>
            <a:ext cx="2600739" cy="97355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C88D-BE3A-4540-91FD-CDAE821E5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57" y="1681785"/>
            <a:ext cx="10515600" cy="25920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ndara" panose="020E0502030303020204" pitchFamily="34" charset="0"/>
              </a:rPr>
              <a:t> Data Collection Module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ndara" panose="020E0502030303020204" pitchFamily="34" charset="0"/>
              </a:rPr>
              <a:t> Preprocessing Module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ndara" panose="020E0502030303020204" pitchFamily="34" charset="0"/>
              </a:rPr>
              <a:t> Exploratory Data Analysis Module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ndara" panose="020E0502030303020204" pitchFamily="34" charset="0"/>
              </a:rPr>
              <a:t> LSTM Module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F5EC2-63A7-41EB-B570-66C4060C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49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3C80-CA3D-452B-97BC-321BA56E9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6" y="121819"/>
            <a:ext cx="6288151" cy="946840"/>
          </a:xfrm>
        </p:spPr>
        <p:txBody>
          <a:bodyPr>
            <a:normAutofit/>
          </a:bodyPr>
          <a:lstStyle/>
          <a:p>
            <a:r>
              <a:rPr lang="en-IN" sz="3800" b="1" dirty="0"/>
              <a:t>Data Collection Module-</a:t>
            </a:r>
            <a:r>
              <a:rPr lang="en-IN" sz="3800" b="1" dirty="0" err="1"/>
              <a:t>i</a:t>
            </a:r>
            <a:endParaRPr lang="en-IN" sz="3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0ED0F-A2D7-444B-9753-A113105C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8</a:t>
            </a:fld>
            <a:endParaRPr lang="en-IN"/>
          </a:p>
        </p:txBody>
      </p:sp>
      <p:pic>
        <p:nvPicPr>
          <p:cNvPr id="2050" name="Picture 2" descr="PrajwalPrashanth/whatsapp-chat-data-analysis - Jovian">
            <a:extLst>
              <a:ext uri="{FF2B5EF4-FFF2-40B4-BE49-F238E27FC236}">
                <a16:creationId xmlns:a16="http://schemas.microsoft.com/office/drawing/2014/main" id="{977062EF-CC52-458E-A813-984CBBA1A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87" y="2454965"/>
            <a:ext cx="4523579" cy="37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65265B-6E2A-41CA-A4E5-EBA3947C110E}"/>
              </a:ext>
            </a:extLst>
          </p:cNvPr>
          <p:cNvSpPr txBox="1"/>
          <p:nvPr/>
        </p:nvSpPr>
        <p:spPr>
          <a:xfrm>
            <a:off x="313757" y="1530979"/>
            <a:ext cx="439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Method – 1 (Via Mobile)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90174-3584-4700-9468-20BCD502DCFE}"/>
              </a:ext>
            </a:extLst>
          </p:cNvPr>
          <p:cNvCxnSpPr/>
          <p:nvPr/>
        </p:nvCxnSpPr>
        <p:spPr>
          <a:xfrm>
            <a:off x="5715000" y="1488486"/>
            <a:ext cx="0" cy="507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9F65DB-234A-2C79-523F-74E375651257}"/>
              </a:ext>
            </a:extLst>
          </p:cNvPr>
          <p:cNvSpPr txBox="1"/>
          <p:nvPr/>
        </p:nvSpPr>
        <p:spPr>
          <a:xfrm>
            <a:off x="5195144" y="1534604"/>
            <a:ext cx="5886979" cy="305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STEPS TO Follow</a:t>
            </a:r>
          </a:p>
          <a:p>
            <a:pPr marL="1600200" lvl="3" indent="-2286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Launch the WhatsApp on phone.</a:t>
            </a:r>
            <a:endParaRPr lang="en-IN" sz="14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Now open the individual or group chat.</a:t>
            </a:r>
            <a:endParaRPr lang="en-IN" sz="14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Then tap on More options or three dots </a:t>
            </a:r>
            <a:endParaRPr lang="en-IN" sz="14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Click More, then tap on Export chat.</a:t>
            </a:r>
            <a:endParaRPr lang="en-IN" sz="14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Choose export without media.</a:t>
            </a:r>
            <a:endParaRPr lang="en-IN" sz="14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7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3C80-CA3D-452B-97BC-321BA56E9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6" y="121819"/>
            <a:ext cx="6198704" cy="946840"/>
          </a:xfrm>
        </p:spPr>
        <p:txBody>
          <a:bodyPr>
            <a:noAutofit/>
          </a:bodyPr>
          <a:lstStyle/>
          <a:p>
            <a:r>
              <a:rPr lang="en-IN" sz="3800" b="1" dirty="0"/>
              <a:t>Data Collection Module-ii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0ED0F-A2D7-444B-9753-A113105C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269DE-B05B-479D-A37F-175D1E94B038}" type="slidenum">
              <a:rPr lang="en-IN" smtClean="0"/>
              <a:t>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5265B-6E2A-41CA-A4E5-EBA3947C110E}"/>
              </a:ext>
            </a:extLst>
          </p:cNvPr>
          <p:cNvSpPr txBox="1"/>
          <p:nvPr/>
        </p:nvSpPr>
        <p:spPr>
          <a:xfrm>
            <a:off x="423087" y="1257654"/>
            <a:ext cx="567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Method – 2 (Using PushBullet Api)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90174-3584-4700-9468-20BCD502DCFE}"/>
              </a:ext>
            </a:extLst>
          </p:cNvPr>
          <p:cNvCxnSpPr>
            <a:cxnSpLocks/>
          </p:cNvCxnSpPr>
          <p:nvPr/>
        </p:nvCxnSpPr>
        <p:spPr>
          <a:xfrm>
            <a:off x="6579701" y="981589"/>
            <a:ext cx="0" cy="561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9F65DB-234A-2C79-523F-74E375651257}"/>
              </a:ext>
            </a:extLst>
          </p:cNvPr>
          <p:cNvSpPr txBox="1"/>
          <p:nvPr/>
        </p:nvSpPr>
        <p:spPr>
          <a:xfrm>
            <a:off x="5971387" y="861630"/>
            <a:ext cx="5886979" cy="523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STEPS TO Follow</a:t>
            </a:r>
            <a:endParaRPr lang="en-IN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lvl="3">
              <a:spcAft>
                <a:spcPts val="800"/>
              </a:spcAft>
            </a:pPr>
            <a:endParaRPr lang="en-IN" sz="1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1600200" lvl="3" indent="-22860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Download </a:t>
            </a:r>
            <a:r>
              <a:rPr lang="en-IN" sz="1700" b="1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Pushbullet</a:t>
            </a: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app on mobile and sign up with Gmail.</a:t>
            </a:r>
            <a:endParaRPr lang="en-IN" sz="17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Open PushBullet.com in chrome browser and sign in using same Gmail</a:t>
            </a:r>
            <a:endParaRPr lang="en-IN" sz="17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In Mobile Export chat to </a:t>
            </a:r>
            <a:r>
              <a:rPr lang="en-IN" sz="17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Pushbullet</a:t>
            </a: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17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Go to settings &gt; account &gt; access Token(API) &gt; Create.</a:t>
            </a:r>
            <a:endParaRPr lang="en-IN" sz="17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pb = </a:t>
            </a:r>
            <a:r>
              <a:rPr lang="en-IN" sz="17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Pushbullet</a:t>
            </a: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(API_KEY)</a:t>
            </a:r>
            <a:endParaRPr lang="en-IN" sz="17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Data = </a:t>
            </a:r>
            <a:r>
              <a:rPr lang="en-IN" sz="17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pb.get_pushes</a:t>
            </a: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()</a:t>
            </a:r>
            <a:endParaRPr lang="en-IN" sz="17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latest = Data[0]</a:t>
            </a:r>
            <a:endParaRPr lang="en-IN" sz="17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17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url</a:t>
            </a: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= latest['</a:t>
            </a:r>
            <a:r>
              <a:rPr lang="en-IN" sz="17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file_url</a:t>
            </a: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']</a:t>
            </a:r>
            <a:endParaRPr lang="en-IN" sz="17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17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file_path</a:t>
            </a: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= "chat.txt"</a:t>
            </a:r>
            <a:endParaRPr lang="en-IN" sz="17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600200" lvl="3" indent="-22860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17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urllib.request.urlretrieve</a:t>
            </a: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(</a:t>
            </a:r>
            <a:r>
              <a:rPr lang="en-IN" sz="17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url</a:t>
            </a: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, </a:t>
            </a:r>
            <a:r>
              <a:rPr lang="en-IN" sz="17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file_path</a:t>
            </a:r>
            <a:r>
              <a:rPr lang="en-IN" sz="17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)</a:t>
            </a:r>
            <a:endParaRPr lang="en-IN" sz="1700" dirty="0">
              <a:effectLst/>
              <a:latin typeface="Candara" panose="020E0502030303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31233-DCE3-F253-9F10-B129E44D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8" y="2167509"/>
            <a:ext cx="6057900" cy="4105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7E7B6B-914C-10EC-74CA-F2731620194B}"/>
              </a:ext>
            </a:extLst>
          </p:cNvPr>
          <p:cNvSpPr txBox="1"/>
          <p:nvPr/>
        </p:nvSpPr>
        <p:spPr>
          <a:xfrm>
            <a:off x="627516" y="4303644"/>
            <a:ext cx="89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ndara" panose="020E050203030302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31612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5577</TotalTime>
  <Words>1416</Words>
  <Application>Microsoft Office PowerPoint</Application>
  <PresentationFormat>Widescreen</PresentationFormat>
  <Paragraphs>304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Candara</vt:lpstr>
      <vt:lpstr>Fira Code</vt:lpstr>
      <vt:lpstr>Rockwell</vt:lpstr>
      <vt:lpstr>Rockwell Condensed</vt:lpstr>
      <vt:lpstr>Symbol</vt:lpstr>
      <vt:lpstr>Times New Roman</vt:lpstr>
      <vt:lpstr>Wingdings</vt:lpstr>
      <vt:lpstr>Wood Type</vt:lpstr>
      <vt:lpstr>EXPLORATORY DATA ANALYSIS AND EMOTION DETECTION ON WHATSAPP</vt:lpstr>
      <vt:lpstr>Objective</vt:lpstr>
      <vt:lpstr>Literature Survey </vt:lpstr>
      <vt:lpstr>Literature Survey </vt:lpstr>
      <vt:lpstr>Architecture Diagram</vt:lpstr>
      <vt:lpstr>PowerPoint Presentation</vt:lpstr>
      <vt:lpstr>Modules</vt:lpstr>
      <vt:lpstr>Data Collection Module-i</vt:lpstr>
      <vt:lpstr>Data Collection Module-ii</vt:lpstr>
      <vt:lpstr>Pre-processing Module-i</vt:lpstr>
      <vt:lpstr>Pre-processing Module-ii</vt:lpstr>
      <vt:lpstr>Pre-processing Module-iii</vt:lpstr>
      <vt:lpstr>PowerPoint Presentation</vt:lpstr>
      <vt:lpstr>Exploratory Data Analysis-i</vt:lpstr>
      <vt:lpstr>PowerPoint Presentation</vt:lpstr>
      <vt:lpstr>Exploratory Data Analysis-iii</vt:lpstr>
      <vt:lpstr>Exploratory Data Analysis-iv</vt:lpstr>
      <vt:lpstr>Lstm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Pre-Processsing</vt:lpstr>
      <vt:lpstr>LABEL ENCODING</vt:lpstr>
      <vt:lpstr>PowerPoint Presentation</vt:lpstr>
      <vt:lpstr>Text 2 Sequence</vt:lpstr>
      <vt:lpstr>Padding</vt:lpstr>
      <vt:lpstr>PowerPoint Presentation</vt:lpstr>
      <vt:lpstr>PowerPoint Presentation</vt:lpstr>
      <vt:lpstr>Evaluation</vt:lpstr>
      <vt:lpstr>EXAMPLE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Parkinson’s Disease Prediction using Gait Analysis</dc:title>
  <dc:creator>Aditya Raaz</dc:creator>
  <cp:lastModifiedBy>Purushottam Kumar</cp:lastModifiedBy>
  <cp:revision>270</cp:revision>
  <dcterms:created xsi:type="dcterms:W3CDTF">2022-03-17T17:59:28Z</dcterms:created>
  <dcterms:modified xsi:type="dcterms:W3CDTF">2022-07-18T04:33:48Z</dcterms:modified>
</cp:coreProperties>
</file>